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authors.xml" ContentType="application/vnd.ms-powerpoint.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4" r:id="rId2"/>
    <p:sldId id="258" r:id="rId3"/>
    <p:sldId id="348" r:id="rId4"/>
    <p:sldId id="369" r:id="rId5"/>
    <p:sldId id="357" r:id="rId6"/>
    <p:sldId id="377" r:id="rId7"/>
    <p:sldId id="392" r:id="rId8"/>
    <p:sldId id="381" r:id="rId9"/>
    <p:sldId id="382" r:id="rId10"/>
    <p:sldId id="383" r:id="rId11"/>
    <p:sldId id="387" r:id="rId12"/>
    <p:sldId id="314" r:id="rId13"/>
    <p:sldId id="39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95D"/>
    <a:srgbClr val="88A2FF"/>
    <a:srgbClr val="466318"/>
    <a:srgbClr val="E2EEBE"/>
    <a:srgbClr val="FFF5C4"/>
    <a:srgbClr val="534C29"/>
    <a:srgbClr val="8E53EF"/>
    <a:srgbClr val="FF7575"/>
    <a:srgbClr val="F6FAEC"/>
    <a:srgbClr val="C0C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85170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8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41D0A8-53FF-630C-A836-51A3FCF679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E7DE2-9C0D-6BF3-1161-3FCE11A4D7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90100-C4EB-4E88-91FA-DBDEB754A07B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8F44F-3644-328A-AC9D-5615F79C6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FE00-70B8-9624-0D12-55AEF16C7C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E69C-86F9-4AFD-A89E-85F0E027EA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7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A393-7453-4DA0-B5D8-123CC7E33204}" type="datetimeFigureOut">
              <a:rPr lang="en-GB" smtClean="0"/>
              <a:pPr/>
              <a:t>15/02/2024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C461D-57F4-45D0-81A6-A5D1FD1AB8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214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qualifications.pearson.com/en/qualifications/t-levels/digital-production-design-and-development.htm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qualifications.pearson.com/en/qualifications/t-levels/digital-production-design-and-development.html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Image © iStock Inc. </a:t>
            </a:r>
            <a:r>
              <a:rPr lang="en-GB"/>
              <a:t>Gorodenkoff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C461D-57F4-45D0-81A6-A5D1FD1AB88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C461D-57F4-45D0-81A6-A5D1FD1AB88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391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C461D-57F4-45D0-81A6-A5D1FD1AB88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203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Pearson sample assessment materials (SAMs): </a:t>
            </a:r>
            <a:r>
              <a:rPr lang="en-GB" sz="1800" u="sng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Digital Production, Design and Development | Pearson qualifications</a:t>
            </a:r>
            <a:endParaRPr lang="en-GB" sz="1800" kern="100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/>
              <a:t>https://qualifications.pearson.com/en/qualifications/t-levels/digital-production-design-and-development.html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C461D-57F4-45D0-81A6-A5D1FD1AB88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Image © Shutterstock Inc. ESB Professional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C81928-176F-4C7B-8911-50997B4A671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054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C461D-57F4-45D0-81A6-A5D1FD1AB88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469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C461D-57F4-45D0-81A6-A5D1FD1AB88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75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 list of Command verbs are available on the Awarding Organisation/Pearson website: </a:t>
            </a:r>
            <a:r>
              <a:rPr lang="en-GB" sz="1800" u="sng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Digital Production, Design and Development | Pearson qualifications</a:t>
            </a:r>
            <a:endParaRPr lang="en-GB" sz="1800" kern="100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/>
              <a:t>(under Teaching and Learning Materials/Digital Taxonomy)</a:t>
            </a:r>
            <a:br>
              <a:rPr lang="en-GB" dirty="0"/>
            </a:br>
            <a:r>
              <a:rPr lang="en-GB" dirty="0"/>
              <a:t>https://qualifications.pearson.com/en/qualifications/t-levels/digital-production-design-and-development.html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C461D-57F4-45D0-81A6-A5D1FD1AB88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41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C461D-57F4-45D0-81A6-A5D1FD1AB88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34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C461D-57F4-45D0-81A6-A5D1FD1AB88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356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C461D-57F4-45D0-81A6-A5D1FD1AB88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972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6E5EB6-EF23-9191-1C19-791D0A3DF8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1771"/>
            <a:ext cx="12192000" cy="3461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F0436F5-4759-CE02-9A1C-07D3004141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08266"/>
            <a:ext cx="12192000" cy="524713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AE04597-155A-6B3A-1944-370275A2C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534C2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DDE4753-3D21-8D68-A3C9-DBE0C643A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33622E4-CEE5-F34B-4F3F-C30CEBF6A7A0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382D39ED-89CE-10BF-CA4F-114ADD68CA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>
            <a:noAutofit/>
          </a:bodyPr>
          <a:lstStyle>
            <a:lvl1pPr marL="0" indent="0" algn="r">
              <a:buNone/>
              <a:defRPr sz="2000" b="1" i="0" u="none">
                <a:solidFill>
                  <a:srgbClr val="534C2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46EF1A25-418E-44D5-1531-10C67B17DD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5863"/>
            <a:ext cx="9144000" cy="45800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1A01DBF-6845-8111-1CE3-3D349B5929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0283" y="1283345"/>
            <a:ext cx="1811434" cy="1799998"/>
          </a:xfrm>
          <a:prstGeom prst="rect">
            <a:avLst/>
          </a:prstGeom>
        </p:spPr>
      </p:pic>
      <p:pic>
        <p:nvPicPr>
          <p:cNvPr id="12" name="Picture 11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0AB31EAA-B3FD-B9A5-574E-4FE687C7AD5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052" y="1854837"/>
            <a:ext cx="2099139" cy="867170"/>
          </a:xfrm>
          <a:prstGeom prst="rect">
            <a:avLst/>
          </a:prstGeom>
        </p:spPr>
      </p:pic>
      <p:pic>
        <p:nvPicPr>
          <p:cNvPr id="17" name="Picture 16" descr="A computer screen with a cursor&#10;&#10;Description automatically generated with medium confidence">
            <a:extLst>
              <a:ext uri="{FF2B5EF4-FFF2-40B4-BE49-F238E27FC236}">
                <a16:creationId xmlns:a16="http://schemas.microsoft.com/office/drawing/2014/main" id="{8A953CFC-292D-84EE-197A-65A19CA3DF5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4212" y="1804514"/>
            <a:ext cx="1123576" cy="75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0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CC93EE95-F5FB-361F-396E-9D285268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"/>
          <a:stretch/>
        </p:blipFill>
        <p:spPr>
          <a:xfrm>
            <a:off x="7556311" y="1610867"/>
            <a:ext cx="4635689" cy="52471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9635E-39ED-F784-26B0-6A6520D6A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008" y="2892829"/>
            <a:ext cx="3507474" cy="328413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10283A"/>
                </a:solidFill>
              </a:defRPr>
            </a:lvl2pPr>
            <a:lvl3pPr marL="914400" indent="0">
              <a:buNone/>
              <a:defRPr sz="2000">
                <a:solidFill>
                  <a:srgbClr val="10283A"/>
                </a:solidFill>
              </a:defRPr>
            </a:lvl3pPr>
            <a:lvl4pPr marL="1371600" indent="0">
              <a:buNone/>
              <a:defRPr sz="2000">
                <a:solidFill>
                  <a:srgbClr val="10283A"/>
                </a:solidFill>
              </a:defRPr>
            </a:lvl4pPr>
            <a:lvl5pPr marL="1828800" indent="0">
              <a:buNone/>
              <a:defRPr sz="2000">
                <a:solidFill>
                  <a:srgbClr val="10283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EAC885B-A4A4-DCB2-7EAC-A1F1A996CE75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14E3177-C0BC-55FC-4E39-B45CD33145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5008" y="2055812"/>
            <a:ext cx="2689727" cy="62051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FF0000"/>
                </a:solidFill>
              </a:defRPr>
            </a:lvl2pPr>
            <a:lvl3pPr marL="914400" indent="0">
              <a:buNone/>
              <a:defRPr sz="2000">
                <a:solidFill>
                  <a:srgbClr val="FF0000"/>
                </a:solidFill>
              </a:defRPr>
            </a:lvl3pPr>
            <a:lvl4pPr marL="1371600" indent="0">
              <a:buNone/>
              <a:defRPr sz="2000">
                <a:solidFill>
                  <a:srgbClr val="FF0000"/>
                </a:solidFill>
              </a:defRPr>
            </a:lvl4pPr>
            <a:lvl5pPr marL="1828800" indent="0"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5E4C997-4AE7-5413-8EBD-5D3A204E83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38E42E70-E1D6-307E-10B0-2F5B24698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458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1CF4477-6D3D-2D7E-2E3D-CAC0483B27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9788" y="1872343"/>
            <a:ext cx="3932238" cy="39887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E2D6-6541-EB56-B25E-8362BF15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01A65-36E9-75E7-2C99-A3E54302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4514"/>
            <a:ext cx="5762398" cy="4576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2425175-C340-950A-69CF-C6171BA23D5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B12EA37-2B28-33A5-1D17-A7374800F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B62C6E0-46EF-437B-CFEB-4B65E34ADC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9483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15544B-F175-9EAE-3425-9D9811AB2A7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1978025"/>
            <a:ext cx="5196840" cy="4351338"/>
          </a:xfrm>
          <a:noFill/>
          <a:ln w="28575">
            <a:solidFill>
              <a:srgbClr val="FFF5C4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1330FB-8399-C74E-BF60-F600FDC5CC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68046" y="1978025"/>
            <a:ext cx="5196840" cy="4351338"/>
          </a:xfrm>
          <a:noFill/>
          <a:ln w="28575">
            <a:solidFill>
              <a:srgbClr val="FFF5C4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5148E20-5D43-7AC1-2CBA-646804B0C4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DE05CFA6-FB5A-1E49-1F0A-E11C421F4B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71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60CA8-9563-DFF9-85DA-504D2363294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539593 w 3174076"/>
              <a:gd name="connsiteY1" fmla="*/ 0 h 4351338"/>
              <a:gd name="connsiteX2" fmla="*/ 1079186 w 3174076"/>
              <a:gd name="connsiteY2" fmla="*/ 0 h 4351338"/>
              <a:gd name="connsiteX3" fmla="*/ 1650520 w 3174076"/>
              <a:gd name="connsiteY3" fmla="*/ 0 h 4351338"/>
              <a:gd name="connsiteX4" fmla="*/ 2253594 w 3174076"/>
              <a:gd name="connsiteY4" fmla="*/ 0 h 4351338"/>
              <a:gd name="connsiteX5" fmla="*/ 3174076 w 3174076"/>
              <a:gd name="connsiteY5" fmla="*/ 0 h 4351338"/>
              <a:gd name="connsiteX6" fmla="*/ 3174076 w 3174076"/>
              <a:gd name="connsiteY6" fmla="*/ 708646 h 4351338"/>
              <a:gd name="connsiteX7" fmla="*/ 3174076 w 3174076"/>
              <a:gd name="connsiteY7" fmla="*/ 1199726 h 4351338"/>
              <a:gd name="connsiteX8" fmla="*/ 3174076 w 3174076"/>
              <a:gd name="connsiteY8" fmla="*/ 1734319 h 4351338"/>
              <a:gd name="connsiteX9" fmla="*/ 3174076 w 3174076"/>
              <a:gd name="connsiteY9" fmla="*/ 2312425 h 4351338"/>
              <a:gd name="connsiteX10" fmla="*/ 3174076 w 3174076"/>
              <a:gd name="connsiteY10" fmla="*/ 2890532 h 4351338"/>
              <a:gd name="connsiteX11" fmla="*/ 3174076 w 3174076"/>
              <a:gd name="connsiteY11" fmla="*/ 3425125 h 4351338"/>
              <a:gd name="connsiteX12" fmla="*/ 3174076 w 3174076"/>
              <a:gd name="connsiteY12" fmla="*/ 4351338 h 4351338"/>
              <a:gd name="connsiteX13" fmla="*/ 2475779 w 3174076"/>
              <a:gd name="connsiteY13" fmla="*/ 4351338 h 4351338"/>
              <a:gd name="connsiteX14" fmla="*/ 1809223 w 3174076"/>
              <a:gd name="connsiteY14" fmla="*/ 4351338 h 4351338"/>
              <a:gd name="connsiteX15" fmla="*/ 1206149 w 3174076"/>
              <a:gd name="connsiteY15" fmla="*/ 4351338 h 4351338"/>
              <a:gd name="connsiteX16" fmla="*/ 0 w 3174076"/>
              <a:gd name="connsiteY16" fmla="*/ 4351338 h 4351338"/>
              <a:gd name="connsiteX17" fmla="*/ 0 w 3174076"/>
              <a:gd name="connsiteY17" fmla="*/ 3642692 h 4351338"/>
              <a:gd name="connsiteX18" fmla="*/ 0 w 3174076"/>
              <a:gd name="connsiteY18" fmla="*/ 3151612 h 4351338"/>
              <a:gd name="connsiteX19" fmla="*/ 0 w 3174076"/>
              <a:gd name="connsiteY19" fmla="*/ 2486479 h 4351338"/>
              <a:gd name="connsiteX20" fmla="*/ 0 w 3174076"/>
              <a:gd name="connsiteY20" fmla="*/ 1995399 h 4351338"/>
              <a:gd name="connsiteX21" fmla="*/ 0 w 3174076"/>
              <a:gd name="connsiteY21" fmla="*/ 1286753 h 4351338"/>
              <a:gd name="connsiteX22" fmla="*/ 0 w 3174076"/>
              <a:gd name="connsiteY22" fmla="*/ 665133 h 4351338"/>
              <a:gd name="connsiteX23" fmla="*/ 0 w 3174076"/>
              <a:gd name="connsiteY23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268416" y="-23827"/>
                  <a:pt x="352197" y="24648"/>
                  <a:pt x="539593" y="0"/>
                </a:cubicBezTo>
                <a:cubicBezTo>
                  <a:pt x="726989" y="-24648"/>
                  <a:pt x="971240" y="-20080"/>
                  <a:pt x="1079186" y="0"/>
                </a:cubicBezTo>
                <a:cubicBezTo>
                  <a:pt x="1187132" y="20080"/>
                  <a:pt x="1440798" y="-18762"/>
                  <a:pt x="1650520" y="0"/>
                </a:cubicBezTo>
                <a:cubicBezTo>
                  <a:pt x="1860242" y="18762"/>
                  <a:pt x="2083458" y="-8389"/>
                  <a:pt x="2253594" y="0"/>
                </a:cubicBezTo>
                <a:cubicBezTo>
                  <a:pt x="2423730" y="8389"/>
                  <a:pt x="2941083" y="-37671"/>
                  <a:pt x="3174076" y="0"/>
                </a:cubicBezTo>
                <a:cubicBezTo>
                  <a:pt x="3171503" y="328352"/>
                  <a:pt x="3162404" y="507417"/>
                  <a:pt x="3174076" y="708646"/>
                </a:cubicBezTo>
                <a:cubicBezTo>
                  <a:pt x="3185748" y="909875"/>
                  <a:pt x="3188485" y="1079887"/>
                  <a:pt x="3174076" y="1199726"/>
                </a:cubicBezTo>
                <a:cubicBezTo>
                  <a:pt x="3159667" y="1319565"/>
                  <a:pt x="3151895" y="1579508"/>
                  <a:pt x="3174076" y="1734319"/>
                </a:cubicBezTo>
                <a:cubicBezTo>
                  <a:pt x="3196257" y="1889130"/>
                  <a:pt x="3195829" y="2045705"/>
                  <a:pt x="3174076" y="2312425"/>
                </a:cubicBezTo>
                <a:cubicBezTo>
                  <a:pt x="3152323" y="2579145"/>
                  <a:pt x="3169865" y="2685824"/>
                  <a:pt x="3174076" y="2890532"/>
                </a:cubicBezTo>
                <a:cubicBezTo>
                  <a:pt x="3178287" y="3095240"/>
                  <a:pt x="3171104" y="3213803"/>
                  <a:pt x="3174076" y="3425125"/>
                </a:cubicBezTo>
                <a:cubicBezTo>
                  <a:pt x="3177048" y="3636447"/>
                  <a:pt x="3154403" y="4108609"/>
                  <a:pt x="3174076" y="4351338"/>
                </a:cubicBezTo>
                <a:cubicBezTo>
                  <a:pt x="3031832" y="4321705"/>
                  <a:pt x="2622579" y="4372546"/>
                  <a:pt x="2475779" y="4351338"/>
                </a:cubicBezTo>
                <a:cubicBezTo>
                  <a:pt x="2328979" y="4330130"/>
                  <a:pt x="2072231" y="4349691"/>
                  <a:pt x="1809223" y="4351338"/>
                </a:cubicBezTo>
                <a:cubicBezTo>
                  <a:pt x="1546215" y="4352985"/>
                  <a:pt x="1343102" y="4378518"/>
                  <a:pt x="1206149" y="4351338"/>
                </a:cubicBezTo>
                <a:cubicBezTo>
                  <a:pt x="1069196" y="4324158"/>
                  <a:pt x="376438" y="4330080"/>
                  <a:pt x="0" y="4351338"/>
                </a:cubicBezTo>
                <a:cubicBezTo>
                  <a:pt x="32564" y="4157387"/>
                  <a:pt x="11478" y="3815685"/>
                  <a:pt x="0" y="3642692"/>
                </a:cubicBezTo>
                <a:cubicBezTo>
                  <a:pt x="-11478" y="3469699"/>
                  <a:pt x="-17769" y="3356878"/>
                  <a:pt x="0" y="3151612"/>
                </a:cubicBezTo>
                <a:cubicBezTo>
                  <a:pt x="17769" y="2946346"/>
                  <a:pt x="12578" y="2797666"/>
                  <a:pt x="0" y="2486479"/>
                </a:cubicBezTo>
                <a:cubicBezTo>
                  <a:pt x="-12578" y="2175292"/>
                  <a:pt x="-9907" y="2104087"/>
                  <a:pt x="0" y="1995399"/>
                </a:cubicBezTo>
                <a:cubicBezTo>
                  <a:pt x="9907" y="1886711"/>
                  <a:pt x="11327" y="1512831"/>
                  <a:pt x="0" y="1286753"/>
                </a:cubicBezTo>
                <a:cubicBezTo>
                  <a:pt x="-11327" y="1060675"/>
                  <a:pt x="5859" y="832266"/>
                  <a:pt x="0" y="665133"/>
                </a:cubicBezTo>
                <a:cubicBezTo>
                  <a:pt x="-5859" y="498000"/>
                  <a:pt x="75" y="259686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238831" y="14723"/>
                  <a:pt x="480051" y="-10538"/>
                  <a:pt x="698297" y="0"/>
                </a:cubicBezTo>
                <a:cubicBezTo>
                  <a:pt x="916543" y="10538"/>
                  <a:pt x="1154726" y="13383"/>
                  <a:pt x="1301371" y="0"/>
                </a:cubicBezTo>
                <a:cubicBezTo>
                  <a:pt x="1448016" y="-13383"/>
                  <a:pt x="1807132" y="-30"/>
                  <a:pt x="1999668" y="0"/>
                </a:cubicBezTo>
                <a:cubicBezTo>
                  <a:pt x="2192204" y="30"/>
                  <a:pt x="2655866" y="13746"/>
                  <a:pt x="3174076" y="0"/>
                </a:cubicBezTo>
                <a:cubicBezTo>
                  <a:pt x="3154416" y="328479"/>
                  <a:pt x="3156727" y="507405"/>
                  <a:pt x="3174076" y="665133"/>
                </a:cubicBezTo>
                <a:cubicBezTo>
                  <a:pt x="3191425" y="822861"/>
                  <a:pt x="3193977" y="1042506"/>
                  <a:pt x="3174076" y="1199726"/>
                </a:cubicBezTo>
                <a:cubicBezTo>
                  <a:pt x="3154175" y="1356946"/>
                  <a:pt x="3183847" y="1517591"/>
                  <a:pt x="3174076" y="1821346"/>
                </a:cubicBezTo>
                <a:cubicBezTo>
                  <a:pt x="3164305" y="2125101"/>
                  <a:pt x="3194528" y="2073601"/>
                  <a:pt x="3174076" y="2312425"/>
                </a:cubicBezTo>
                <a:cubicBezTo>
                  <a:pt x="3153624" y="2551249"/>
                  <a:pt x="3185805" y="2772558"/>
                  <a:pt x="3174076" y="2934045"/>
                </a:cubicBezTo>
                <a:cubicBezTo>
                  <a:pt x="3162347" y="3095532"/>
                  <a:pt x="3155247" y="3369274"/>
                  <a:pt x="3174076" y="3599178"/>
                </a:cubicBezTo>
                <a:cubicBezTo>
                  <a:pt x="3192905" y="3829082"/>
                  <a:pt x="3154199" y="4122520"/>
                  <a:pt x="3174076" y="4351338"/>
                </a:cubicBezTo>
                <a:cubicBezTo>
                  <a:pt x="2875561" y="4332635"/>
                  <a:pt x="2778934" y="4334576"/>
                  <a:pt x="2571002" y="4351338"/>
                </a:cubicBezTo>
                <a:cubicBezTo>
                  <a:pt x="2363070" y="4368100"/>
                  <a:pt x="2267472" y="4359571"/>
                  <a:pt x="2031409" y="4351338"/>
                </a:cubicBezTo>
                <a:cubicBezTo>
                  <a:pt x="1795346" y="4343105"/>
                  <a:pt x="1673628" y="4348935"/>
                  <a:pt x="1396593" y="4351338"/>
                </a:cubicBezTo>
                <a:cubicBezTo>
                  <a:pt x="1119558" y="4353741"/>
                  <a:pt x="1036303" y="4351322"/>
                  <a:pt x="793519" y="4351338"/>
                </a:cubicBezTo>
                <a:cubicBezTo>
                  <a:pt x="550735" y="4351354"/>
                  <a:pt x="330547" y="4384738"/>
                  <a:pt x="0" y="4351338"/>
                </a:cubicBezTo>
                <a:cubicBezTo>
                  <a:pt x="12507" y="4129693"/>
                  <a:pt x="4998" y="4047075"/>
                  <a:pt x="0" y="3860258"/>
                </a:cubicBezTo>
                <a:cubicBezTo>
                  <a:pt x="-4998" y="3673441"/>
                  <a:pt x="3114" y="3407381"/>
                  <a:pt x="0" y="3151612"/>
                </a:cubicBezTo>
                <a:cubicBezTo>
                  <a:pt x="-3114" y="2895843"/>
                  <a:pt x="16768" y="2799560"/>
                  <a:pt x="0" y="2617019"/>
                </a:cubicBezTo>
                <a:cubicBezTo>
                  <a:pt x="-16768" y="2434478"/>
                  <a:pt x="-28652" y="2250010"/>
                  <a:pt x="0" y="1908373"/>
                </a:cubicBezTo>
                <a:cubicBezTo>
                  <a:pt x="28652" y="1566736"/>
                  <a:pt x="-2930" y="1442324"/>
                  <a:pt x="0" y="1199726"/>
                </a:cubicBezTo>
                <a:cubicBezTo>
                  <a:pt x="2930" y="957128"/>
                  <a:pt x="8576" y="401800"/>
                  <a:pt x="0" y="0"/>
                </a:cubicBezTo>
                <a:close/>
              </a:path>
            </a:pathLst>
          </a:custGeom>
          <a:solidFill>
            <a:srgbClr val="FFF5C4"/>
          </a:solidFill>
          <a:ln w="19050" cap="sq">
            <a:solidFill>
              <a:srgbClr val="534C29"/>
            </a:solidFill>
            <a:extLst>
              <a:ext uri="{C807C97D-BFC1-408E-A445-0C87EB9F89A2}">
                <ask:lineSketchStyleProps xmlns:ask="http://schemas.microsoft.com/office/drawing/2018/sketchyshapes" sd="809461488">
                  <ask:type>
                    <ask:lineSketchFreehand/>
                  </ask:type>
                </ask:lineSketchStyleProps>
              </a:ext>
            </a:extLst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1580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id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3792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BB2B898-75E4-BA92-0EDE-F8F75E140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0476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0E12BB-9714-8016-5459-5843FDB8A2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10869"/>
            <a:ext cx="12192000" cy="5247131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FE61FDA-5E2B-208F-5A20-01FC775E7B9F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A84B42-8716-CE90-6869-48F287E44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534C2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C25522E-F1EB-D453-3C62-8C88FCE29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5" name="Picture 4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8437C381-8074-A17F-F687-533B90ACEC0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24836" y="500555"/>
            <a:ext cx="2178305" cy="9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47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DD11EB-73B6-9FA1-9358-3BB8241E05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lIns="180000" tIns="144000" rIns="180000" bIns="144000"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35391365-8BD4-3948-009B-4610525006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50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6103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5C4"/>
          </a:solidFill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27FA953-FAA1-35E6-D6EB-E529BDA03F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4470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  <a:solidFill>
            <a:srgbClr val="FFF5C4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77770-603A-956D-71F8-59FAB1C359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89083" y="1825625"/>
            <a:ext cx="4364717" cy="4351338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5581552-1077-6B8E-2257-50FA83522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8740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6402D-9FD0-4E90-15E7-18D5BE6986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EB95CEFE-2254-582E-AA71-BEC4140C9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2100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Media Placeholder 9">
            <a:extLst>
              <a:ext uri="{FF2B5EF4-FFF2-40B4-BE49-F238E27FC236}">
                <a16:creationId xmlns:a16="http://schemas.microsoft.com/office/drawing/2014/main" id="{0095BD2F-F391-2580-EF45-78A8400DE8A8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1345277" y="1825625"/>
            <a:ext cx="2863468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Media Placeholder 9">
            <a:extLst>
              <a:ext uri="{FF2B5EF4-FFF2-40B4-BE49-F238E27FC236}">
                <a16:creationId xmlns:a16="http://schemas.microsoft.com/office/drawing/2014/main" id="{7C2FE202-B601-6147-0FB5-4AB7192AC6B6}"/>
              </a:ext>
            </a:extLst>
          </p:cNvPr>
          <p:cNvSpPr>
            <a:spLocks noGrp="1"/>
          </p:cNvSpPr>
          <p:nvPr>
            <p:ph type="media" sz="quarter" idx="16"/>
          </p:nvPr>
        </p:nvSpPr>
        <p:spPr>
          <a:xfrm>
            <a:off x="4913252" y="1825625"/>
            <a:ext cx="2868020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Media Placeholder 9">
            <a:extLst>
              <a:ext uri="{FF2B5EF4-FFF2-40B4-BE49-F238E27FC236}">
                <a16:creationId xmlns:a16="http://schemas.microsoft.com/office/drawing/2014/main" id="{F0776623-6A70-FD98-13E7-8CFD1D7A8CD8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8485779" y="1825625"/>
            <a:ext cx="2868020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Media Placeholder 9">
            <a:extLst>
              <a:ext uri="{FF2B5EF4-FFF2-40B4-BE49-F238E27FC236}">
                <a16:creationId xmlns:a16="http://schemas.microsoft.com/office/drawing/2014/main" id="{80610CF5-9B18-B334-BD20-03A5707860BB}"/>
              </a:ext>
            </a:extLst>
          </p:cNvPr>
          <p:cNvSpPr>
            <a:spLocks noGrp="1"/>
          </p:cNvSpPr>
          <p:nvPr>
            <p:ph type="media" sz="quarter" idx="18"/>
          </p:nvPr>
        </p:nvSpPr>
        <p:spPr>
          <a:xfrm>
            <a:off x="3128522" y="4046026"/>
            <a:ext cx="2869506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6" name="Media Placeholder 9">
            <a:extLst>
              <a:ext uri="{FF2B5EF4-FFF2-40B4-BE49-F238E27FC236}">
                <a16:creationId xmlns:a16="http://schemas.microsoft.com/office/drawing/2014/main" id="{97A3AAEF-B4B9-1F0C-2696-3B9A63ECF378}"/>
              </a:ext>
            </a:extLst>
          </p:cNvPr>
          <p:cNvSpPr>
            <a:spLocks noGrp="1"/>
          </p:cNvSpPr>
          <p:nvPr>
            <p:ph type="media" sz="quarter" idx="19"/>
          </p:nvPr>
        </p:nvSpPr>
        <p:spPr>
          <a:xfrm>
            <a:off x="6701049" y="4046026"/>
            <a:ext cx="2869506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B25DEF2-95E9-AF12-BA85-B95BD95DF635}"/>
              </a:ext>
            </a:extLst>
          </p:cNvPr>
          <p:cNvSpPr/>
          <p:nvPr userDrawn="1"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458A704-8E63-8F81-D087-D63DDA59B5B6}"/>
              </a:ext>
            </a:extLst>
          </p:cNvPr>
          <p:cNvSpPr/>
          <p:nvPr userDrawn="1"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33E243A-5AF3-2E4C-DF7E-DFCFF2A8F8EF}"/>
              </a:ext>
            </a:extLst>
          </p:cNvPr>
          <p:cNvSpPr/>
          <p:nvPr userDrawn="1"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7C2A6B0-34D4-2DD9-9C4C-3A414954B402}"/>
              </a:ext>
            </a:extLst>
          </p:cNvPr>
          <p:cNvSpPr/>
          <p:nvPr userDrawn="1"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5FF401B-B15A-7261-E346-3FFC29F079E8}"/>
              </a:ext>
            </a:extLst>
          </p:cNvPr>
          <p:cNvSpPr/>
          <p:nvPr userDrawn="1"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12256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vity_video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7985" y="-1"/>
            <a:ext cx="10394015" cy="6858001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Media Placeholder 9">
            <a:extLst>
              <a:ext uri="{FF2B5EF4-FFF2-40B4-BE49-F238E27FC236}">
                <a16:creationId xmlns:a16="http://schemas.microsoft.com/office/drawing/2014/main" id="{0095BD2F-F391-2580-EF45-78A8400DE8A8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838200" y="1825625"/>
            <a:ext cx="10515600" cy="3714142"/>
          </a:xfrm>
        </p:spPr>
        <p:txBody>
          <a:bodyPr/>
          <a:lstStyle/>
          <a:p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F71F1-E160-0253-6C35-1902EF17E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744095"/>
            <a:ext cx="10515599" cy="4328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648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A4C40C32-74F9-B9CA-C59A-65AD4DD3C8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"/>
          <a:stretch/>
        </p:blipFill>
        <p:spPr>
          <a:xfrm>
            <a:off x="7556311" y="1610867"/>
            <a:ext cx="4635689" cy="52471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A4879B2-B6EE-DE7B-2C83-25EEB102F0B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January 2024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6F986DF-3D2A-678C-B7BA-42B8340E3D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F936F32-0F00-143C-23D0-72E9A6BD48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574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72BFA8-2D39-244F-4F2A-031D91E2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84677-D669-F58E-69CC-70B9AE12C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2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50" r:id="rId3"/>
    <p:sldLayoutId id="2147483661" r:id="rId4"/>
    <p:sldLayoutId id="2147483670" r:id="rId5"/>
    <p:sldLayoutId id="2147483665" r:id="rId6"/>
    <p:sldLayoutId id="2147483662" r:id="rId7"/>
    <p:sldLayoutId id="2147483671" r:id="rId8"/>
    <p:sldLayoutId id="2147483652" r:id="rId9"/>
    <p:sldLayoutId id="2147483664" r:id="rId10"/>
    <p:sldLayoutId id="2147483657" r:id="rId11"/>
    <p:sldLayoutId id="2147483667" r:id="rId12"/>
    <p:sldLayoutId id="2147483668" r:id="rId13"/>
    <p:sldLayoutId id="214748366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Clr>
          <a:srgbClr val="534C29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534C29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534C29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534C29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534C29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CE04C9-F46F-4224-A880-738B1633B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29830"/>
            <a:ext cx="9144000" cy="875845"/>
          </a:xfrm>
        </p:spPr>
        <p:txBody>
          <a:bodyPr>
            <a:normAutofit/>
          </a:bodyPr>
          <a:lstStyle/>
          <a:p>
            <a:r>
              <a:rPr lang="en-GB" dirty="0"/>
              <a:t>Digital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F5EADF3-A590-4AFE-1185-A6960C9D1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32600"/>
            <a:ext cx="9144000" cy="583211"/>
          </a:xfrm>
        </p:spPr>
        <p:txBody>
          <a:bodyPr>
            <a:normAutofit/>
          </a:bodyPr>
          <a:lstStyle/>
          <a:p>
            <a:r>
              <a:rPr lang="en-US" dirty="0"/>
              <a:t>Topic 1: Emerging issues and impact of digital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67F5A-5A0F-C526-6E2A-AC6C470A9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/>
          <a:lstStyle/>
          <a:p>
            <a:r>
              <a:rPr lang="en-GB" dirty="0"/>
              <a:t>Route: Digital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806-CAEB-6B9E-B21F-427816822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373936"/>
            <a:ext cx="9144000" cy="458004"/>
          </a:xfrm>
        </p:spPr>
        <p:txBody>
          <a:bodyPr/>
          <a:lstStyle/>
          <a:p>
            <a:r>
              <a:rPr lang="en-GB" dirty="0"/>
              <a:t>Lesson 4: Preparing for summative assessment of </a:t>
            </a:r>
            <a:br>
              <a:rPr lang="en-GB" dirty="0"/>
            </a:br>
            <a:r>
              <a:rPr lang="en-GB" dirty="0"/>
              <a:t>Emerging issues and impact of digital</a:t>
            </a:r>
          </a:p>
        </p:txBody>
      </p:sp>
    </p:spTree>
    <p:extLst>
      <p:ext uri="{BB962C8B-B14F-4D97-AF65-F5344CB8AC3E}">
        <p14:creationId xmlns:p14="http://schemas.microsoft.com/office/powerpoint/2010/main" val="2106349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Access to services study question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GB" sz="1400" kern="100" dirty="0">
                <a:effectLst/>
                <a:ea typeface="Calibri" panose="020F0502020204030204" pitchFamily="34" charset="0"/>
              </a:rPr>
              <a:t>A local community café is run by volunteers and is very popular with people of all ages. </a:t>
            </a:r>
            <a:r>
              <a:rPr lang="en-GB" sz="1400" kern="100" dirty="0">
                <a:ea typeface="Calibri" panose="020F0502020204030204" pitchFamily="34" charset="0"/>
              </a:rPr>
              <a:t>A</a:t>
            </a:r>
            <a:r>
              <a:rPr lang="en-GB" sz="1400" kern="100" dirty="0">
                <a:effectLst/>
                <a:ea typeface="Calibri" panose="020F0502020204030204" pitchFamily="34" charset="0"/>
              </a:rPr>
              <a:t> local technology company has helped them to move their ordering and stock management to a digital platform that includes:</a:t>
            </a:r>
          </a:p>
          <a:p>
            <a:pPr lvl="1"/>
            <a:r>
              <a:rPr lang="en-GB" sz="1400" kern="100" dirty="0">
                <a:effectLst/>
                <a:ea typeface="Calibri" panose="020F0502020204030204" pitchFamily="34" charset="0"/>
              </a:rPr>
              <a:t>an app for ordering from the menu at tables;</a:t>
            </a:r>
          </a:p>
          <a:p>
            <a:pPr lvl="1"/>
            <a:r>
              <a:rPr lang="en-GB" sz="1400" kern="100" dirty="0">
                <a:effectLst/>
                <a:ea typeface="Calibri" panose="020F0502020204030204" pitchFamily="34" charset="0"/>
              </a:rPr>
              <a:t>contactless only payment methods;</a:t>
            </a:r>
          </a:p>
          <a:p>
            <a:pPr lvl="1"/>
            <a:r>
              <a:rPr lang="en-GB" sz="1400" kern="100" dirty="0">
                <a:effectLst/>
                <a:ea typeface="Calibri" panose="020F0502020204030204" pitchFamily="34" charset="0"/>
              </a:rPr>
              <a:t>automated stock control.</a:t>
            </a:r>
          </a:p>
          <a:p>
            <a:pPr marL="114300" indent="0">
              <a:buNone/>
            </a:pPr>
            <a:r>
              <a:rPr lang="en-GB" sz="1400" kern="100" dirty="0">
                <a:effectLst/>
                <a:ea typeface="Calibri" panose="020F0502020204030204" pitchFamily="34" charset="0"/>
              </a:rPr>
              <a:t>Their aim was to make it easier for volunteers to focus on customer care than on running the business. </a:t>
            </a:r>
          </a:p>
          <a:p>
            <a:pPr marL="114300" indent="0">
              <a:buNone/>
            </a:pPr>
            <a:r>
              <a:rPr lang="en-GB" sz="1400" kern="100" dirty="0">
                <a:ea typeface="Calibri" panose="020F0502020204030204" pitchFamily="34" charset="0"/>
              </a:rPr>
              <a:t>Evaluate</a:t>
            </a:r>
            <a:r>
              <a:rPr lang="en-GB" sz="1400" kern="100" dirty="0">
                <a:effectLst/>
                <a:ea typeface="Calibri" panose="020F0502020204030204" pitchFamily="34" charset="0"/>
              </a:rPr>
              <a:t> the impact this new digital platform will have on the local community.</a:t>
            </a:r>
          </a:p>
          <a:p>
            <a:pPr marL="114300" indent="0" algn="r">
              <a:buNone/>
            </a:pPr>
            <a:r>
              <a:rPr lang="en-GB" sz="1400" kern="100" dirty="0">
                <a:effectLst/>
                <a:ea typeface="Calibri" panose="020F0502020204030204" pitchFamily="34" charset="0"/>
              </a:rPr>
              <a:t>[12 marks]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Resources needed:</a:t>
            </a:r>
            <a:br>
              <a:rPr lang="en-US" b="1" dirty="0"/>
            </a:br>
            <a:br>
              <a:rPr lang="en-US" b="1" dirty="0"/>
            </a:br>
            <a:r>
              <a:rPr lang="en-GB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L4 Activity </a:t>
            </a:r>
            <a:r>
              <a:rPr lang="en-GB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Access to services study question</a:t>
            </a:r>
          </a:p>
          <a:p>
            <a:pPr marL="0" indent="0">
              <a:buNone/>
            </a:pPr>
            <a:r>
              <a:rPr lang="en-GB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L4 Activity </a:t>
            </a:r>
            <a:r>
              <a:rPr lang="en-GB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en-GB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 notes</a:t>
            </a:r>
          </a:p>
          <a:p>
            <a:pPr marL="0" indent="0">
              <a:buNone/>
            </a:pPr>
            <a:endParaRPr lang="en-GB" kern="100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D875A6-BBFF-AC68-23F3-BAAB4815B9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9000000" cy="365125"/>
          </a:xfrm>
        </p:spPr>
        <p:txBody>
          <a:bodyPr/>
          <a:lstStyle/>
          <a:p>
            <a:r>
              <a:rPr lang="en-GB" dirty="0"/>
              <a:t>Lesson 4: Preparing for summative assessment of Emerging issues and impact of digital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3</a:t>
            </a:r>
          </a:p>
        </p:txBody>
      </p:sp>
    </p:spTree>
    <p:extLst>
      <p:ext uri="{BB962C8B-B14F-4D97-AF65-F5344CB8AC3E}">
        <p14:creationId xmlns:p14="http://schemas.microsoft.com/office/powerpoint/2010/main" val="2077396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Key principles: checklist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2000" kern="1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As a class, use your learning from this lesson to d</a:t>
            </a:r>
            <a:r>
              <a:rPr lang="en-GB" sz="2000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evelop a checklist of the key principles to follow when answering </a:t>
            </a:r>
            <a:r>
              <a:rPr lang="en-GB" sz="2000" kern="1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extended response questions</a:t>
            </a:r>
            <a:r>
              <a:rPr lang="en-GB" sz="2000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2000" kern="1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Save the checklist to a shared space in a suitable format for all class members to use for revision.</a:t>
            </a:r>
            <a:endParaRPr lang="en-GB" sz="2000" kern="100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400" kern="100" dirty="0">
              <a:solidFill>
                <a:srgbClr val="0D0D0D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kern="1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Use this checklist throughout your course for </a:t>
            </a:r>
            <a:br>
              <a:rPr lang="en-GB" sz="2400" kern="1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kern="100" dirty="0">
                <a:solidFill>
                  <a:srgbClr val="0D0D0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self-evaluation and reflection during revision.</a:t>
            </a:r>
            <a:endParaRPr lang="en-GB" sz="2400" kern="100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D875A6-BBFF-AC68-23F3-BAAB4815B9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9000000" cy="365125"/>
          </a:xfrm>
        </p:spPr>
        <p:txBody>
          <a:bodyPr/>
          <a:lstStyle/>
          <a:p>
            <a:r>
              <a:rPr lang="en-GB" dirty="0"/>
              <a:t>Lesson 4: Preparing for summative assessment of Emerging issues and impact of digital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4</a:t>
            </a:r>
          </a:p>
        </p:txBody>
      </p:sp>
    </p:spTree>
    <p:extLst>
      <p:ext uri="{BB962C8B-B14F-4D97-AF65-F5344CB8AC3E}">
        <p14:creationId xmlns:p14="http://schemas.microsoft.com/office/powerpoint/2010/main" val="1558726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have: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r>
              <a:rPr lang="en-GB" dirty="0"/>
              <a:t>determined the key characteristics of an extended response question (ERQ)</a:t>
            </a:r>
          </a:p>
          <a:p>
            <a:r>
              <a:rPr lang="en-GB" dirty="0"/>
              <a:t>analysed extended response questions</a:t>
            </a:r>
          </a:p>
          <a:p>
            <a:r>
              <a:rPr lang="en-GB" dirty="0"/>
              <a:t>practised answering </a:t>
            </a:r>
            <a:r>
              <a:rPr lang="en-GB" dirty="0">
                <a:solidFill>
                  <a:srgbClr val="000000"/>
                </a:solidFill>
                <a:effectLst/>
                <a:latin typeface="Helvetica" pitchFamily="2" charset="0"/>
              </a:rPr>
              <a:t>extended response </a:t>
            </a:r>
            <a:r>
              <a:rPr lang="en-GB" dirty="0"/>
              <a:t>questions</a:t>
            </a:r>
          </a:p>
          <a:p>
            <a:r>
              <a:rPr lang="en-GB"/>
              <a:t>learnt </a:t>
            </a:r>
            <a:r>
              <a:rPr lang="en-GB" dirty="0"/>
              <a:t>how to achieve the highest marks in an extended response question.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8" y="6356349"/>
            <a:ext cx="7200000" cy="410211"/>
          </a:xfrm>
        </p:spPr>
        <p:txBody>
          <a:bodyPr/>
          <a:lstStyle/>
          <a:p>
            <a:r>
              <a:rPr lang="en-GB" dirty="0"/>
              <a:t>Lesson 4: Preparing for summative assessment of Emerging issues and impact of digital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Skills: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800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Summarising information skills</a:t>
            </a:r>
          </a:p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skills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General competencies: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English: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800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E2 Present information and ideas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800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E4 Summarise information/ideas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800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E5 Synthesise information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Digital:</a:t>
            </a:r>
          </a:p>
          <a:p>
            <a:pPr marL="0" indent="0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D3 Communicate and collaborate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089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Further practice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>
            <a:normAutofit/>
          </a:bodyPr>
          <a:lstStyle/>
          <a:p>
            <a:r>
              <a:rPr lang="en-GB" sz="2000" dirty="0"/>
              <a:t>For further practice, have a go at Additional study questions 1 and 2. </a:t>
            </a:r>
          </a:p>
          <a:p>
            <a:r>
              <a:rPr lang="en-GB" sz="2000" dirty="0"/>
              <a:t>Set aside 15 minutes for each question and answer them under exam conditions.</a:t>
            </a:r>
          </a:p>
          <a:p>
            <a:r>
              <a:rPr lang="en-GB" sz="2000" dirty="0"/>
              <a:t>Self-mark or ask a friend to mark your answers using the answer notes provided.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 fontScale="85000" lnSpcReduction="10000"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Resources needed:</a:t>
            </a:r>
            <a:br>
              <a:rPr lang="en-US" b="1" dirty="0"/>
            </a:br>
            <a:br>
              <a:rPr lang="en-US" b="1" dirty="0"/>
            </a:br>
            <a:r>
              <a:rPr lang="en-GB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L4 Additional study question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L4 Additional study question 2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kern="1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L4 Additional study question 1 answer notes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L4 Additional study question 2 answer notes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D875A6-BBFF-AC68-23F3-BAAB4815B9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9000000" cy="365125"/>
          </a:xfrm>
        </p:spPr>
        <p:txBody>
          <a:bodyPr/>
          <a:lstStyle/>
          <a:p>
            <a:r>
              <a:rPr lang="en-GB" dirty="0"/>
              <a:t>Lesson 4: Preparing for summative assessment of Emerging issues and impact of digital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98785"/>
            <a:ext cx="2078545" cy="365125"/>
          </a:xfrm>
          <a:solidFill>
            <a:srgbClr val="8E53EF"/>
          </a:solidFill>
        </p:spPr>
        <p:txBody>
          <a:bodyPr/>
          <a:lstStyle/>
          <a:p>
            <a:r>
              <a:rPr lang="en-GB" dirty="0"/>
              <a:t>Consolidation</a:t>
            </a:r>
          </a:p>
        </p:txBody>
      </p:sp>
    </p:spTree>
    <p:extLst>
      <p:ext uri="{BB962C8B-B14F-4D97-AF65-F5344CB8AC3E}">
        <p14:creationId xmlns:p14="http://schemas.microsoft.com/office/powerpoint/2010/main" val="365886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will: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r>
              <a:rPr lang="en-GB" dirty="0"/>
              <a:t>determine the key characteristics of an extended response question (ERQ)</a:t>
            </a:r>
          </a:p>
          <a:p>
            <a:r>
              <a:rPr lang="en-GB" dirty="0"/>
              <a:t>analyse extended response questions</a:t>
            </a:r>
          </a:p>
          <a:p>
            <a:r>
              <a:rPr lang="en-GB" dirty="0"/>
              <a:t>practise answering </a:t>
            </a:r>
            <a:r>
              <a:rPr lang="en-GB" dirty="0">
                <a:solidFill>
                  <a:srgbClr val="000000"/>
                </a:solidFill>
                <a:effectLst/>
                <a:latin typeface="Helvetica" pitchFamily="2" charset="0"/>
              </a:rPr>
              <a:t>extended response </a:t>
            </a:r>
            <a:r>
              <a:rPr lang="en-GB" dirty="0"/>
              <a:t>questions</a:t>
            </a:r>
          </a:p>
          <a:p>
            <a:r>
              <a:rPr lang="en-GB" dirty="0"/>
              <a:t>learn how to achieve the highest marks in an extended response question.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800" b="1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Skills: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800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Summarising information skills</a:t>
            </a:r>
          </a:p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skills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General competencies: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English: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800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E2 Present information and ideas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800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E4 Summarise information/ideas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800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E5 Synthesise information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Digital:</a:t>
            </a:r>
          </a:p>
          <a:p>
            <a:pPr marL="0" indent="0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D3 Communicate and collaborate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7200000" cy="365125"/>
          </a:xfrm>
        </p:spPr>
        <p:txBody>
          <a:bodyPr/>
          <a:lstStyle/>
          <a:p>
            <a:r>
              <a:rPr lang="en-GB" dirty="0"/>
              <a:t>Lesson 4: Preparing for summative assessment of Emerging issues and impact of digital</a:t>
            </a:r>
          </a:p>
        </p:txBody>
      </p:sp>
    </p:spTree>
    <p:extLst>
      <p:ext uri="{BB962C8B-B14F-4D97-AF65-F5344CB8AC3E}">
        <p14:creationId xmlns:p14="http://schemas.microsoft.com/office/powerpoint/2010/main" val="299420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A1C9C1E-A887-3CBA-6580-68AAF2A3F0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4BCB5F62-126E-5CFF-4742-6DC2E87A0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14274" cy="1325563"/>
          </a:xfrm>
        </p:spPr>
        <p:txBody>
          <a:bodyPr>
            <a:normAutofit/>
          </a:bodyPr>
          <a:lstStyle/>
          <a:p>
            <a:r>
              <a:rPr lang="en-GB" dirty="0"/>
              <a:t>How can we prepare for summative assessments?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456300A-6046-4AF4-7EB5-6BDDD193CD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288607"/>
            <a:ext cx="9000000" cy="432867"/>
          </a:xfrm>
        </p:spPr>
        <p:txBody>
          <a:bodyPr/>
          <a:lstStyle/>
          <a:p>
            <a:r>
              <a:rPr lang="en-GB" dirty="0"/>
              <a:t>Lesson 4: Preparing for summative assessment of Emerging issues and impact of digital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33758AB-4E02-BE7A-536C-C8F407BC6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5863289"/>
            <a:ext cx="10515599" cy="432867"/>
          </a:xfrm>
        </p:spPr>
        <p:txBody>
          <a:bodyPr/>
          <a:lstStyle/>
          <a:p>
            <a:r>
              <a:rPr lang="en-GB" dirty="0"/>
              <a:t>Students working on summative assessment following a preparation lesson.</a:t>
            </a:r>
          </a:p>
          <a:p>
            <a:endParaRPr lang="en-GB" dirty="0"/>
          </a:p>
        </p:txBody>
      </p:sp>
      <p:pic>
        <p:nvPicPr>
          <p:cNvPr id="4" name="Picture 3" descr="Students writing on paper in a classroom&#10;&#10;Description automatically generated">
            <a:extLst>
              <a:ext uri="{FF2B5EF4-FFF2-40B4-BE49-F238E27FC236}">
                <a16:creationId xmlns:a16="http://schemas.microsoft.com/office/drawing/2014/main" id="{9D14E513-29FF-1460-9A7D-59E9DE0E9CD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5181" y="1653064"/>
            <a:ext cx="7772400" cy="412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Company culture study question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GB" sz="1600" dirty="0"/>
              <a:t>Alex has worked at a publishing company called ‘Quills’ for over 30 years, since it started. They started as a traditional printer that published books in the UK.</a:t>
            </a:r>
          </a:p>
          <a:p>
            <a:pPr marL="114300" indent="0">
              <a:buNone/>
            </a:pPr>
            <a:r>
              <a:rPr lang="en-GB" sz="1600" dirty="0"/>
              <a:t>Now a manager, Alex has been involved in the company embracing modern digital technology and ensuring all employees are on board with recent changes.</a:t>
            </a:r>
          </a:p>
          <a:p>
            <a:pPr marL="114300" indent="0">
              <a:buNone/>
            </a:pPr>
            <a:r>
              <a:rPr lang="en-GB" sz="1600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 how Alex will need to manage the impact of digital working to create a positive workplace culture. </a:t>
            </a:r>
          </a:p>
          <a:p>
            <a:pPr marL="457200" marR="0" lvl="1" indent="0" algn="r" defTabSz="914400" rtl="0" eaLnBrk="1" fontAlgn="auto" latinLnBrk="0" hangingPunct="1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Tx/>
              <a:buNone/>
              <a:tabLst/>
              <a:defRPr/>
            </a:pPr>
            <a:r>
              <a:rPr lang="en-GB" sz="1600" kern="100" dirty="0">
                <a:ea typeface="Calibri" panose="020F0502020204030204" pitchFamily="34" charset="0"/>
              </a:rPr>
              <a:t>[12</a:t>
            </a:r>
            <a:r>
              <a:rPr lang="en-GB" sz="1600" kern="100" dirty="0">
                <a:effectLst/>
                <a:ea typeface="Calibri" panose="020F0502020204030204" pitchFamily="34" charset="0"/>
              </a:rPr>
              <a:t> marks]</a:t>
            </a:r>
            <a:endParaRPr lang="en-GB" sz="1600" kern="100" dirty="0">
              <a:ea typeface="Calibri" panose="020F050202020403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Resources needed:</a:t>
            </a:r>
            <a:br>
              <a:rPr lang="en-US" b="1" dirty="0"/>
            </a:br>
            <a:br>
              <a:rPr lang="en-US" b="1" dirty="0"/>
            </a:br>
            <a:r>
              <a:rPr lang="en-GB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L4 Activity 2: </a:t>
            </a:r>
            <a:r>
              <a:rPr lang="en-GB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Company culture study question </a:t>
            </a:r>
            <a:endParaRPr lang="en-GB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D875A6-BBFF-AC68-23F3-BAAB4815B9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9000000" cy="365125"/>
          </a:xfrm>
        </p:spPr>
        <p:txBody>
          <a:bodyPr/>
          <a:lstStyle/>
          <a:p>
            <a:r>
              <a:rPr lang="en-GB" dirty="0"/>
              <a:t>Lesson 4: Preparing for summative assessment of Emerging issues and impact of digital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4166131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Company culture study question analysis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D875A6-BBFF-AC68-23F3-BAAB4815B9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9000000" cy="365125"/>
          </a:xfrm>
        </p:spPr>
        <p:txBody>
          <a:bodyPr/>
          <a:lstStyle/>
          <a:p>
            <a:r>
              <a:rPr lang="en-GB" dirty="0"/>
              <a:t>Lesson 4: Preparing for summative assessment of Emerging issues and impact of digital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BFA8C82F-7EB1-8396-6267-A6FFC0020A12}"/>
              </a:ext>
            </a:extLst>
          </p:cNvPr>
          <p:cNvSpPr txBox="1">
            <a:spLocks/>
          </p:cNvSpPr>
          <p:nvPr/>
        </p:nvSpPr>
        <p:spPr>
          <a:xfrm>
            <a:off x="1181100" y="1893126"/>
            <a:ext cx="10078370" cy="4097303"/>
          </a:xfrm>
          <a:prstGeom prst="rect">
            <a:avLst/>
          </a:prstGeom>
          <a:solidFill>
            <a:schemeClr val="bg1"/>
          </a:solidFill>
        </p:spPr>
        <p:txBody>
          <a:bodyPr vert="horz" lIns="180000" tIns="180000" rIns="180000" bIns="18000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534C29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anose="020B0604020202020204" pitchFamily="34" charset="0"/>
              <a:buNone/>
            </a:pPr>
            <a:r>
              <a:rPr lang="en-GB" sz="2000" dirty="0"/>
              <a:t>Alex has worked at a </a:t>
            </a:r>
            <a:r>
              <a:rPr lang="en-GB" sz="2000" dirty="0">
                <a:highlight>
                  <a:srgbClr val="E2EEBE"/>
                </a:highlight>
              </a:rPr>
              <a:t>publishing company</a:t>
            </a:r>
            <a:r>
              <a:rPr lang="en-GB" sz="2000" dirty="0"/>
              <a:t> called ‘Quills’ for over 30 years, since it started. They started as a </a:t>
            </a:r>
            <a:r>
              <a:rPr lang="en-GB" sz="2000" dirty="0">
                <a:highlight>
                  <a:srgbClr val="E2EEBE"/>
                </a:highlight>
              </a:rPr>
              <a:t>traditional printer</a:t>
            </a:r>
            <a:r>
              <a:rPr lang="en-GB" sz="2000" dirty="0"/>
              <a:t> that published books in the UK.</a:t>
            </a:r>
          </a:p>
          <a:p>
            <a:pPr marL="114300" indent="0">
              <a:buFont typeface="Arial" panose="020B0604020202020204" pitchFamily="34" charset="0"/>
              <a:buNone/>
            </a:pPr>
            <a:r>
              <a:rPr lang="en-GB" sz="2000" dirty="0"/>
              <a:t>Now a manager, Alex has been involved in the company </a:t>
            </a:r>
            <a:r>
              <a:rPr lang="en-GB" sz="2000" dirty="0">
                <a:highlight>
                  <a:srgbClr val="E2EEBE"/>
                </a:highlight>
              </a:rPr>
              <a:t>embracing modern digital</a:t>
            </a:r>
            <a:r>
              <a:rPr lang="en-GB" sz="2000" dirty="0"/>
              <a:t> technology and ensuring all employees are </a:t>
            </a:r>
            <a:r>
              <a:rPr lang="en-GB" sz="2000" dirty="0">
                <a:highlight>
                  <a:srgbClr val="E2EEBE"/>
                </a:highlight>
              </a:rPr>
              <a:t>on board </a:t>
            </a:r>
            <a:r>
              <a:rPr lang="en-GB" sz="2000" dirty="0"/>
              <a:t>with recent changes.</a:t>
            </a:r>
          </a:p>
          <a:p>
            <a:pPr marL="114300" indent="0">
              <a:buFont typeface="Arial" panose="020B0604020202020204" pitchFamily="34" charset="0"/>
              <a:buNone/>
            </a:pPr>
            <a:r>
              <a:rPr lang="en-GB" sz="2000" dirty="0">
                <a:highlight>
                  <a:srgbClr val="E2EEBE"/>
                </a:highlight>
              </a:rPr>
              <a:t>Evaluate</a:t>
            </a:r>
            <a:r>
              <a:rPr lang="en-GB" sz="2000" dirty="0"/>
              <a:t> how Alex will need to manage the </a:t>
            </a:r>
            <a:r>
              <a:rPr lang="en-GB" sz="2000" dirty="0">
                <a:highlight>
                  <a:srgbClr val="E2EEBE"/>
                </a:highlight>
              </a:rPr>
              <a:t>impact of digital working to create a positive workplace culture.</a:t>
            </a:r>
          </a:p>
          <a:p>
            <a:pPr marL="114300" indent="0">
              <a:buNone/>
            </a:pPr>
            <a:r>
              <a:rPr lang="en-GB" sz="1800" kern="100" dirty="0">
                <a:ea typeface="Calibri" panose="020F0502020204030204" pitchFamily="34" charset="0"/>
              </a:rPr>
              <a:t>  									[12</a:t>
            </a:r>
            <a:r>
              <a:rPr lang="en-GB" sz="1800" dirty="0"/>
              <a:t> marks]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75FAEDF-A80E-56F1-3AE9-3BD57F267429}"/>
              </a:ext>
            </a:extLst>
          </p:cNvPr>
          <p:cNvGrpSpPr/>
          <p:nvPr/>
        </p:nvGrpSpPr>
        <p:grpSpPr>
          <a:xfrm>
            <a:off x="1912209" y="1374257"/>
            <a:ext cx="2299424" cy="647176"/>
            <a:chOff x="838200" y="637280"/>
            <a:chExt cx="2299424" cy="64717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CED47B6-0721-5288-A2E6-D25A959703D8}"/>
                </a:ext>
              </a:extLst>
            </p:cNvPr>
            <p:cNvSpPr/>
            <p:nvPr/>
          </p:nvSpPr>
          <p:spPr>
            <a:xfrm>
              <a:off x="838200" y="658779"/>
              <a:ext cx="2194560" cy="625677"/>
            </a:xfrm>
            <a:prstGeom prst="rect">
              <a:avLst/>
            </a:prstGeom>
            <a:solidFill>
              <a:srgbClr val="FFF5C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highlight>
                  <a:srgbClr val="E2EEBE"/>
                </a:highlight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B393D97-F9E6-39C8-17BF-162CAC458D0A}"/>
                </a:ext>
              </a:extLst>
            </p:cNvPr>
            <p:cNvSpPr txBox="1"/>
            <p:nvPr/>
          </p:nvSpPr>
          <p:spPr>
            <a:xfrm>
              <a:off x="943064" y="637280"/>
              <a:ext cx="2194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The type of business is relevant.</a:t>
              </a:r>
            </a:p>
          </p:txBody>
        </p: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6366072-BF96-8B41-25A9-C5C21A102ABC}"/>
              </a:ext>
            </a:extLst>
          </p:cNvPr>
          <p:cNvCxnSpPr>
            <a:cxnSpLocks/>
          </p:cNvCxnSpPr>
          <p:nvPr/>
        </p:nvCxnSpPr>
        <p:spPr>
          <a:xfrm>
            <a:off x="4105415" y="1908341"/>
            <a:ext cx="593068" cy="148266"/>
          </a:xfrm>
          <a:prstGeom prst="straightConnector1">
            <a:avLst/>
          </a:prstGeom>
          <a:ln>
            <a:solidFill>
              <a:srgbClr val="4663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78A7EE5-22EC-FC5A-3565-FDAA7DEDED6F}"/>
              </a:ext>
            </a:extLst>
          </p:cNvPr>
          <p:cNvCxnSpPr>
            <a:cxnSpLocks/>
            <a:stCxn id="31" idx="1"/>
          </p:cNvCxnSpPr>
          <p:nvPr/>
        </p:nvCxnSpPr>
        <p:spPr>
          <a:xfrm flipH="1">
            <a:off x="5178287" y="1669636"/>
            <a:ext cx="3538271" cy="775390"/>
          </a:xfrm>
          <a:prstGeom prst="straightConnector1">
            <a:avLst/>
          </a:prstGeom>
          <a:ln>
            <a:solidFill>
              <a:srgbClr val="4663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79E574C-096C-46FF-51EB-1EF8E1BB3883}"/>
              </a:ext>
            </a:extLst>
          </p:cNvPr>
          <p:cNvGrpSpPr/>
          <p:nvPr/>
        </p:nvGrpSpPr>
        <p:grpSpPr>
          <a:xfrm>
            <a:off x="8716558" y="1328570"/>
            <a:ext cx="2618901" cy="653904"/>
            <a:chOff x="7756017" y="730250"/>
            <a:chExt cx="2618901" cy="653904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8244361-F4EA-E4DD-C309-22F9A076513E}"/>
                </a:ext>
              </a:extLst>
            </p:cNvPr>
            <p:cNvSpPr/>
            <p:nvPr/>
          </p:nvSpPr>
          <p:spPr>
            <a:xfrm>
              <a:off x="7756017" y="758477"/>
              <a:ext cx="2542912" cy="625677"/>
            </a:xfrm>
            <a:prstGeom prst="rect">
              <a:avLst/>
            </a:prstGeom>
            <a:solidFill>
              <a:srgbClr val="FFF5C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highlight>
                  <a:srgbClr val="E2EEBE"/>
                </a:highlight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07881D4-3E2A-DB50-33BB-930D02159B48}"/>
                </a:ext>
              </a:extLst>
            </p:cNvPr>
            <p:cNvSpPr txBox="1"/>
            <p:nvPr/>
          </p:nvSpPr>
          <p:spPr>
            <a:xfrm>
              <a:off x="7832006" y="730250"/>
              <a:ext cx="25429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Moving from traditional to modern methods.</a:t>
              </a:r>
            </a:p>
          </p:txBody>
        </p:sp>
      </p:grp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CA7A970-AC44-4161-2436-D38DB0C27118}"/>
              </a:ext>
            </a:extLst>
          </p:cNvPr>
          <p:cNvCxnSpPr>
            <a:cxnSpLocks/>
          </p:cNvCxnSpPr>
          <p:nvPr/>
        </p:nvCxnSpPr>
        <p:spPr>
          <a:xfrm flipH="1">
            <a:off x="10080171" y="1982474"/>
            <a:ext cx="235083" cy="880603"/>
          </a:xfrm>
          <a:prstGeom prst="straightConnector1">
            <a:avLst/>
          </a:prstGeom>
          <a:ln>
            <a:solidFill>
              <a:srgbClr val="4663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AE9E1CD-0B8D-873D-4A2F-5BD5EFC01134}"/>
              </a:ext>
            </a:extLst>
          </p:cNvPr>
          <p:cNvGrpSpPr/>
          <p:nvPr/>
        </p:nvGrpSpPr>
        <p:grpSpPr>
          <a:xfrm>
            <a:off x="7880277" y="5065656"/>
            <a:ext cx="2098665" cy="680148"/>
            <a:chOff x="8444208" y="4909744"/>
            <a:chExt cx="1438161" cy="680148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1CB69A9-B53F-424F-444C-30709A10741E}"/>
                </a:ext>
              </a:extLst>
            </p:cNvPr>
            <p:cNvSpPr/>
            <p:nvPr/>
          </p:nvSpPr>
          <p:spPr>
            <a:xfrm>
              <a:off x="8444208" y="4909744"/>
              <a:ext cx="1438161" cy="680148"/>
            </a:xfrm>
            <a:prstGeom prst="rect">
              <a:avLst/>
            </a:prstGeom>
            <a:solidFill>
              <a:srgbClr val="FFF5C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highlight>
                  <a:srgbClr val="E2EEBE"/>
                </a:highlight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4B64AB5-4BFA-CF36-AE89-80F6F8969EB5}"/>
                </a:ext>
              </a:extLst>
            </p:cNvPr>
            <p:cNvSpPr txBox="1"/>
            <p:nvPr/>
          </p:nvSpPr>
          <p:spPr>
            <a:xfrm>
              <a:off x="8468546" y="4938350"/>
              <a:ext cx="13894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Training and support is required.</a:t>
              </a:r>
            </a:p>
          </p:txBody>
        </p:sp>
      </p:grp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5D99B12-C76F-3499-E3F3-43DB19C23515}"/>
              </a:ext>
            </a:extLst>
          </p:cNvPr>
          <p:cNvCxnSpPr>
            <a:cxnSpLocks/>
          </p:cNvCxnSpPr>
          <p:nvPr/>
        </p:nvCxnSpPr>
        <p:spPr>
          <a:xfrm flipH="1" flipV="1">
            <a:off x="7108371" y="3506598"/>
            <a:ext cx="1197429" cy="1587664"/>
          </a:xfrm>
          <a:prstGeom prst="straightConnector1">
            <a:avLst/>
          </a:prstGeom>
          <a:ln>
            <a:solidFill>
              <a:srgbClr val="4663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168694DB-FEAF-FE75-B670-02E709A8371A}"/>
              </a:ext>
            </a:extLst>
          </p:cNvPr>
          <p:cNvSpPr/>
          <p:nvPr/>
        </p:nvSpPr>
        <p:spPr>
          <a:xfrm>
            <a:off x="4547397" y="4343182"/>
            <a:ext cx="2907704" cy="625677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E2EEBE"/>
              </a:highlight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A902D9-DAC7-9DE9-FBD9-326FF232C64A}"/>
              </a:ext>
            </a:extLst>
          </p:cNvPr>
          <p:cNvSpPr txBox="1"/>
          <p:nvPr/>
        </p:nvSpPr>
        <p:spPr>
          <a:xfrm>
            <a:off x="4774746" y="4344300"/>
            <a:ext cx="2828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Changes related to digital working.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A8ADCCB-70DE-0F88-67B4-4CEB43B226AF}"/>
              </a:ext>
            </a:extLst>
          </p:cNvPr>
          <p:cNvCxnSpPr>
            <a:cxnSpLocks/>
          </p:cNvCxnSpPr>
          <p:nvPr/>
        </p:nvCxnSpPr>
        <p:spPr>
          <a:xfrm flipV="1">
            <a:off x="5878286" y="3838471"/>
            <a:ext cx="478039" cy="504711"/>
          </a:xfrm>
          <a:prstGeom prst="straightConnector1">
            <a:avLst/>
          </a:prstGeom>
          <a:ln>
            <a:solidFill>
              <a:srgbClr val="4663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BBBAE64-90BD-86C1-CDDB-81CC1993031A}"/>
              </a:ext>
            </a:extLst>
          </p:cNvPr>
          <p:cNvCxnSpPr>
            <a:cxnSpLocks/>
          </p:cNvCxnSpPr>
          <p:nvPr/>
        </p:nvCxnSpPr>
        <p:spPr>
          <a:xfrm flipH="1" flipV="1">
            <a:off x="3200400" y="4223657"/>
            <a:ext cx="261257" cy="870605"/>
          </a:xfrm>
          <a:prstGeom prst="straightConnector1">
            <a:avLst/>
          </a:prstGeom>
          <a:ln>
            <a:solidFill>
              <a:srgbClr val="4663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860609DA-3BCB-DD3C-B241-6F9E7131B90B}"/>
              </a:ext>
            </a:extLst>
          </p:cNvPr>
          <p:cNvSpPr/>
          <p:nvPr/>
        </p:nvSpPr>
        <p:spPr>
          <a:xfrm>
            <a:off x="2922844" y="5100880"/>
            <a:ext cx="2907704" cy="695461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E2EEBE"/>
              </a:highlight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AE4D7AC-15BA-10E9-07D2-7CE81A2EDD1F}"/>
              </a:ext>
            </a:extLst>
          </p:cNvPr>
          <p:cNvSpPr txBox="1"/>
          <p:nvPr/>
        </p:nvSpPr>
        <p:spPr>
          <a:xfrm>
            <a:off x="3050845" y="5090840"/>
            <a:ext cx="2828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contributes to a positive workplace culture?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69F0732-4888-379F-2F02-234E30FCDAD0}"/>
              </a:ext>
            </a:extLst>
          </p:cNvPr>
          <p:cNvCxnSpPr>
            <a:cxnSpLocks/>
          </p:cNvCxnSpPr>
          <p:nvPr/>
        </p:nvCxnSpPr>
        <p:spPr>
          <a:xfrm>
            <a:off x="1183373" y="2944243"/>
            <a:ext cx="351513" cy="746014"/>
          </a:xfrm>
          <a:prstGeom prst="straightConnector1">
            <a:avLst/>
          </a:prstGeom>
          <a:ln>
            <a:solidFill>
              <a:srgbClr val="4663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90CE6D54-5389-8349-0677-407D00DB1B6D}"/>
              </a:ext>
            </a:extLst>
          </p:cNvPr>
          <p:cNvSpPr/>
          <p:nvPr/>
        </p:nvSpPr>
        <p:spPr>
          <a:xfrm>
            <a:off x="185820" y="2185284"/>
            <a:ext cx="1192096" cy="1126989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E2EEBE"/>
              </a:highlight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406BE6B-41C9-76AD-7611-E26EC1B567C1}"/>
              </a:ext>
            </a:extLst>
          </p:cNvPr>
          <p:cNvSpPr txBox="1"/>
          <p:nvPr/>
        </p:nvSpPr>
        <p:spPr>
          <a:xfrm>
            <a:off x="185820" y="2331633"/>
            <a:ext cx="1192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Note the</a:t>
            </a:r>
          </a:p>
          <a:p>
            <a:r>
              <a:rPr lang="en-GB" dirty="0"/>
              <a:t>command</a:t>
            </a:r>
          </a:p>
          <a:p>
            <a:r>
              <a:rPr lang="en-GB" dirty="0"/>
              <a:t>verb.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4C4348B-EE23-C363-8A20-30FDB2DF63A2}"/>
              </a:ext>
            </a:extLst>
          </p:cNvPr>
          <p:cNvCxnSpPr>
            <a:cxnSpLocks/>
          </p:cNvCxnSpPr>
          <p:nvPr/>
        </p:nvCxnSpPr>
        <p:spPr>
          <a:xfrm flipV="1">
            <a:off x="922510" y="3838471"/>
            <a:ext cx="478039" cy="719779"/>
          </a:xfrm>
          <a:prstGeom prst="straightConnector1">
            <a:avLst/>
          </a:prstGeom>
          <a:ln>
            <a:solidFill>
              <a:srgbClr val="4663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CBE16F8-9200-DB96-3F43-B2A1E782DBDF}"/>
              </a:ext>
            </a:extLst>
          </p:cNvPr>
          <p:cNvSpPr/>
          <p:nvPr/>
        </p:nvSpPr>
        <p:spPr>
          <a:xfrm>
            <a:off x="413657" y="4558250"/>
            <a:ext cx="2194560" cy="940807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E2EEBE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E96C67-FE3F-809C-0F92-DFDFB8217795}"/>
              </a:ext>
            </a:extLst>
          </p:cNvPr>
          <p:cNvSpPr txBox="1"/>
          <p:nvPr/>
        </p:nvSpPr>
        <p:spPr>
          <a:xfrm>
            <a:off x="413657" y="4541314"/>
            <a:ext cx="2433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Evidence or examples</a:t>
            </a:r>
          </a:p>
          <a:p>
            <a:r>
              <a:rPr lang="en-GB" dirty="0"/>
              <a:t>needed and a supported conclusion.</a:t>
            </a:r>
          </a:p>
        </p:txBody>
      </p:sp>
    </p:spTree>
    <p:extLst>
      <p:ext uri="{BB962C8B-B14F-4D97-AF65-F5344CB8AC3E}">
        <p14:creationId xmlns:p14="http://schemas.microsoft.com/office/powerpoint/2010/main" val="172354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Company culture study question 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>
            <a:normAutofit lnSpcReduction="10000"/>
          </a:bodyPr>
          <a:lstStyle/>
          <a:p>
            <a:pPr marL="400050" indent="-285750"/>
            <a:r>
              <a:rPr lang="en-GB" sz="1800" b="1" kern="100" dirty="0">
                <a:effectLst/>
                <a:ea typeface="Calibri" panose="020F0502020204030204" pitchFamily="34" charset="0"/>
              </a:rPr>
              <a:t>Comman</a:t>
            </a:r>
            <a:r>
              <a:rPr lang="en-GB" sz="1800" b="1" kern="100" dirty="0">
                <a:ea typeface="Calibri" panose="020F0502020204030204" pitchFamily="34" charset="0"/>
              </a:rPr>
              <a:t>d word </a:t>
            </a:r>
            <a:r>
              <a:rPr lang="en-GB" sz="1800" b="1" kern="100" dirty="0">
                <a:effectLst/>
                <a:ea typeface="Calibri" panose="020F0502020204030204" pitchFamily="34" charset="0"/>
              </a:rPr>
              <a:t>definition</a:t>
            </a:r>
            <a:r>
              <a:rPr lang="en-GB" sz="1800" kern="100" dirty="0">
                <a:effectLst/>
                <a:ea typeface="Calibri" panose="020F0502020204030204" pitchFamily="34" charset="0"/>
              </a:rPr>
              <a:t> – </a:t>
            </a:r>
          </a:p>
          <a:p>
            <a:pPr marL="857250" lvl="1" indent="-285750"/>
            <a:r>
              <a:rPr lang="en-GB" sz="1400" b="1" kern="100" dirty="0">
                <a:ea typeface="Calibri" panose="020F0502020204030204" pitchFamily="34" charset="0"/>
              </a:rPr>
              <a:t>Evaluate</a:t>
            </a:r>
            <a:r>
              <a:rPr lang="en-GB" sz="1400" kern="100" dirty="0">
                <a:effectLst/>
                <a:ea typeface="Calibri" panose="020F0502020204030204" pitchFamily="34" charset="0"/>
              </a:rPr>
              <a:t> – Consider various aspects of a subject’s qualities in relation to its context such as: strengths or weaknesses, advantages or disadvantages, pros and cons. Come to a judgement supported by evidence which will often be in the form of a conclusion.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</a:rPr>
              <a:t>.</a:t>
            </a:r>
            <a:endParaRPr lang="en-GB" sz="1400" kern="100" dirty="0">
              <a:effectLst/>
              <a:ea typeface="Calibri" panose="020F0502020204030204" pitchFamily="34" charset="0"/>
            </a:endParaRPr>
          </a:p>
          <a:p>
            <a:pPr marL="400050" indent="-285750"/>
            <a:r>
              <a:rPr lang="en-GB" sz="1800" b="1" kern="100" dirty="0">
                <a:ea typeface="Calibri" panose="020F0502020204030204" pitchFamily="34" charset="0"/>
              </a:rPr>
              <a:t>Question</a:t>
            </a:r>
            <a:r>
              <a:rPr lang="en-GB" sz="1800" kern="100" dirty="0">
                <a:ea typeface="Calibri" panose="020F0502020204030204" pitchFamily="34" charset="0"/>
              </a:rPr>
              <a:t> – evaluative answer needed with conclusion:</a:t>
            </a:r>
          </a:p>
          <a:p>
            <a:pPr marL="857250" lvl="1" indent="-285750"/>
            <a:r>
              <a:rPr lang="en-GB" sz="1400" kern="100" dirty="0">
                <a:ea typeface="Calibri" panose="020F0502020204030204" pitchFamily="34" charset="0"/>
              </a:rPr>
              <a:t>Evaluate how Alex will need to manage the impact of digital working to create a positive workplace culture</a:t>
            </a:r>
          </a:p>
          <a:p>
            <a:pPr marL="400050" indent="-285750"/>
            <a:r>
              <a:rPr lang="en-GB" sz="1800" b="1" kern="100" dirty="0">
                <a:ea typeface="Calibri" panose="020F0502020204030204" pitchFamily="34" charset="0"/>
              </a:rPr>
              <a:t>Context </a:t>
            </a:r>
            <a:r>
              <a:rPr lang="en-GB" sz="1800" kern="100" dirty="0">
                <a:ea typeface="Calibri" panose="020F0502020204030204" pitchFamily="34" charset="0"/>
              </a:rPr>
              <a:t>–</a:t>
            </a:r>
            <a:r>
              <a:rPr lang="en-GB" sz="1800" b="1" kern="100" dirty="0">
                <a:ea typeface="Calibri" panose="020F0502020204030204" pitchFamily="34" charset="0"/>
              </a:rPr>
              <a:t> </a:t>
            </a:r>
            <a:r>
              <a:rPr lang="en-GB" sz="1800" kern="100" dirty="0">
                <a:ea typeface="Calibri" panose="020F0502020204030204" pitchFamily="34" charset="0"/>
              </a:rPr>
              <a:t>business type, size, age, location; what change is going </a:t>
            </a:r>
            <a:r>
              <a:rPr lang="en-GB" sz="1800" kern="100">
                <a:ea typeface="Calibri" panose="020F0502020204030204" pitchFamily="34" charset="0"/>
              </a:rPr>
              <a:t>to happen, etc.</a:t>
            </a:r>
            <a:endParaRPr lang="en-GB" sz="1800" kern="100" dirty="0">
              <a:ea typeface="Calibri" panose="020F0502020204030204" pitchFamily="34" charset="0"/>
            </a:endParaRPr>
          </a:p>
          <a:p>
            <a:pPr marL="400050" indent="-285750"/>
            <a:r>
              <a:rPr lang="en-GB" sz="1800" b="1" kern="100" dirty="0">
                <a:ea typeface="Calibri" panose="020F0502020204030204" pitchFamily="34" charset="0"/>
              </a:rPr>
              <a:t>Revision</a:t>
            </a:r>
            <a:r>
              <a:rPr lang="en-GB" sz="1800" kern="100" dirty="0">
                <a:ea typeface="Calibri" panose="020F0502020204030204" pitchFamily="34" charset="0"/>
              </a:rPr>
              <a:t> – look back at your learning about workplace culture in Lessons 1–3.</a:t>
            </a:r>
          </a:p>
          <a:p>
            <a:pPr marL="400050" indent="-285750"/>
            <a:r>
              <a:rPr lang="en-GB" sz="1800" b="1" kern="100" dirty="0">
                <a:ea typeface="Calibri" panose="020F0502020204030204" pitchFamily="34" charset="0"/>
              </a:rPr>
              <a:t>Notes</a:t>
            </a:r>
            <a:r>
              <a:rPr lang="en-GB" sz="1800" kern="100" dirty="0">
                <a:ea typeface="Calibri" panose="020F0502020204030204" pitchFamily="34" charset="0"/>
              </a:rPr>
              <a:t> – write short bullet points to plan your answer.</a:t>
            </a:r>
            <a:endParaRPr lang="en-GB" sz="2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Resources needed:</a:t>
            </a:r>
            <a:br>
              <a:rPr lang="en-US" b="1" dirty="0"/>
            </a:br>
            <a:br>
              <a:rPr lang="en-US" b="1" dirty="0">
                <a:solidFill>
                  <a:srgbClr val="FF0000"/>
                </a:solidFill>
              </a:rPr>
            </a:br>
            <a:r>
              <a:rPr lang="en-GB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L4 Activity 2: Answer notes and model answer</a:t>
            </a:r>
            <a:endParaRPr lang="en-GB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D875A6-BBFF-AC68-23F3-BAAB4815B9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9000000" cy="365125"/>
          </a:xfrm>
        </p:spPr>
        <p:txBody>
          <a:bodyPr/>
          <a:lstStyle/>
          <a:p>
            <a:r>
              <a:rPr lang="en-GB" dirty="0"/>
              <a:t>Lesson 4: Preparing for summative assessment of Emerging issues and impact of digital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178707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4B0D-E913-A006-6E49-4C87999D5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754"/>
            <a:ext cx="10515600" cy="1325563"/>
          </a:xfrm>
        </p:spPr>
        <p:txBody>
          <a:bodyPr/>
          <a:lstStyle/>
          <a:p>
            <a:r>
              <a:rPr lang="en-GB" dirty="0"/>
              <a:t>Mark scheme guidelines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F12765-259D-80AD-A60E-2FAAE12AD1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6466114" cy="365125"/>
          </a:xfrm>
        </p:spPr>
        <p:txBody>
          <a:bodyPr/>
          <a:lstStyle/>
          <a:p>
            <a:r>
              <a:rPr lang="en-GB" dirty="0"/>
              <a:t>Lesson 4: Preparing for summative assessment of Emerging issues and impact of digital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F5C3916-D347-83D2-CC26-0CA287C9DC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4263" y="161925"/>
            <a:ext cx="2078037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5203A21-5F08-0575-8003-7A4EE16ED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68391"/>
              </p:ext>
            </p:extLst>
          </p:nvPr>
        </p:nvGraphicFramePr>
        <p:xfrm>
          <a:off x="1984831" y="1153887"/>
          <a:ext cx="7725229" cy="5110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3292">
                  <a:extLst>
                    <a:ext uri="{9D8B030D-6E8A-4147-A177-3AD203B41FA5}">
                      <a16:colId xmlns:a16="http://schemas.microsoft.com/office/drawing/2014/main" val="841737779"/>
                    </a:ext>
                  </a:extLst>
                </a:gridCol>
                <a:gridCol w="662429">
                  <a:extLst>
                    <a:ext uri="{9D8B030D-6E8A-4147-A177-3AD203B41FA5}">
                      <a16:colId xmlns:a16="http://schemas.microsoft.com/office/drawing/2014/main" val="2921329308"/>
                    </a:ext>
                  </a:extLst>
                </a:gridCol>
                <a:gridCol w="6369508">
                  <a:extLst>
                    <a:ext uri="{9D8B030D-6E8A-4147-A177-3AD203B41FA5}">
                      <a16:colId xmlns:a16="http://schemas.microsoft.com/office/drawing/2014/main" val="2675098404"/>
                    </a:ext>
                  </a:extLst>
                </a:gridCol>
              </a:tblGrid>
              <a:tr h="478354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Descriptor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53203"/>
                  </a:ext>
                </a:extLst>
              </a:tr>
              <a:tr h="323256">
                <a:tc>
                  <a:txBody>
                    <a:bodyPr/>
                    <a:lstStyle/>
                    <a:p>
                      <a:endParaRPr lang="en-GB" sz="12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rewardable material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050214"/>
                  </a:ext>
                </a:extLst>
              </a:tr>
              <a:tr h="1436423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sz="1200" kern="100" dirty="0">
                          <a:ea typeface="Calibri" panose="020F0502020204030204" pitchFamily="34" charset="0"/>
                        </a:rPr>
                        <a:t>–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Demonstrates a basic analysis of the situation by superficially breaking down the different aspects into component parts (AO3)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Demonstrates basic application of knowledge and understanding that is partially relevant to the context of the question (AO2)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Demonstrates a basic evaluation which partially considers different factors/events and their relative importance, leading to a conclusion which is superficial or unsupported (AO3)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267622"/>
                  </a:ext>
                </a:extLst>
              </a:tr>
              <a:tr h="1436423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GB" sz="1200" kern="100" dirty="0">
                          <a:ea typeface="Calibri" panose="020F0502020204030204" pitchFamily="34" charset="0"/>
                        </a:rPr>
                        <a:t>–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Demonstrates a good analysis of the situation by breaking down the different aspects into component parts (AO3)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Demonstrates good application of knowledge and understanding that is relevant to the context of the question (AO2)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Demonstrates a good evaluation which considers different factors/events and their relevant importance, leading to a conclusion which is partially supported (AO3)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457116"/>
                  </a:ext>
                </a:extLst>
              </a:tr>
              <a:tr h="1436423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en-GB" sz="1200" kern="100" dirty="0">
                          <a:ea typeface="Calibri" panose="020F0502020204030204" pitchFamily="34" charset="0"/>
                        </a:rPr>
                        <a:t>–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Demonstrates a thorough analysis of the situation by comprehensively breaking down the different aspects into their component parts (AO3)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Demonstrates comprehensive application of knowledge and understanding that is consistently relevant to the context of the question (AO2)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Demonstrates a thorough evaluation which comprehensively considers different factors/events and their relative importance leading to a conclusion which is well supported (AO3)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022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495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6AB381D-6E53-C664-1449-F7C7EAA77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 scheme: key points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0DB5824-6018-206D-4FE9-7F414BEB9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Notice the differences in language </a:t>
            </a:r>
            <a:br>
              <a:rPr lang="en-US" dirty="0"/>
            </a:br>
            <a:r>
              <a:rPr lang="en-US" dirty="0"/>
              <a:t>between levels.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Covering the majority of key points </a:t>
            </a:r>
            <a:br>
              <a:rPr lang="en-US" dirty="0"/>
            </a:br>
            <a:r>
              <a:rPr lang="en-US" dirty="0"/>
              <a:t>is required for Level 3, 9-12 marks.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Identify and understand what is needed from </a:t>
            </a:r>
            <a:br>
              <a:rPr lang="en-US" dirty="0"/>
            </a:br>
            <a:r>
              <a:rPr lang="en-US" dirty="0"/>
              <a:t>the command verb.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quality of written communication is </a:t>
            </a:r>
            <a:br>
              <a:rPr lang="en-US" dirty="0"/>
            </a:br>
            <a:r>
              <a:rPr lang="en-US" dirty="0"/>
              <a:t>important.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9000000" cy="365125"/>
          </a:xfrm>
        </p:spPr>
        <p:txBody>
          <a:bodyPr/>
          <a:lstStyle/>
          <a:p>
            <a:r>
              <a:rPr lang="en-GB" dirty="0"/>
              <a:t>Lesson 4: Preparing for summative assessment of Emerging issues and impact of digital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FEB4FAC-907D-7BD1-2BFB-9B63E8EB2FA5}"/>
              </a:ext>
            </a:extLst>
          </p:cNvPr>
          <p:cNvSpPr/>
          <p:nvPr/>
        </p:nvSpPr>
        <p:spPr>
          <a:xfrm>
            <a:off x="7647709" y="2425735"/>
            <a:ext cx="3151118" cy="315111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5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computer screen with a cursor&#10;&#10;Description automatically generated with medium confidence">
            <a:extLst>
              <a:ext uri="{FF2B5EF4-FFF2-40B4-BE49-F238E27FC236}">
                <a16:creationId xmlns:a16="http://schemas.microsoft.com/office/drawing/2014/main" id="{1A734B9E-EDE9-22DC-DEC9-38BA3C517F5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3441" y="3282494"/>
            <a:ext cx="2131895" cy="143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69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Writing your answer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>
            <a:normAutofit fontScale="92500"/>
          </a:bodyPr>
          <a:lstStyle/>
          <a:p>
            <a:r>
              <a:rPr lang="en-US" sz="2200" dirty="0"/>
              <a:t>Allocate about 1 minute per mark in an exam: maximum 15 minutes for a 12-mark question.</a:t>
            </a:r>
            <a:endParaRPr lang="en-GB" sz="2200" dirty="0"/>
          </a:p>
          <a:p>
            <a:r>
              <a:rPr lang="en-GB" sz="2200" dirty="0"/>
              <a:t>Analyse the question, annotating key words/phrases your answer should address. </a:t>
            </a:r>
          </a:p>
          <a:p>
            <a:r>
              <a:rPr lang="en-GB" sz="2200" dirty="0"/>
              <a:t>Apply detailed knowledge and think about </a:t>
            </a:r>
            <a:br>
              <a:rPr lang="en-GB" sz="2200" dirty="0"/>
            </a:br>
            <a:r>
              <a:rPr lang="en-GB" sz="2200" dirty="0"/>
              <a:t>different situations and contexts.</a:t>
            </a:r>
          </a:p>
          <a:p>
            <a:r>
              <a:rPr lang="en-GB" sz="2200" dirty="0"/>
              <a:t>Use technical terms where appropriate.</a:t>
            </a:r>
          </a:p>
          <a:p>
            <a:r>
              <a:rPr lang="en-GB" sz="2200" dirty="0"/>
              <a:t>Include a brief conclusion at the end.</a:t>
            </a:r>
          </a:p>
          <a:p>
            <a:r>
              <a:rPr lang="en-GB" sz="2200" dirty="0"/>
              <a:t>Make sure your writing is clear and well-structured, with correct use of spelling, grammar and punctuation.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kern="1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mark scheme guidelines explain the requirements to achieve each level of marks.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D875A6-BBFF-AC68-23F3-BAAB4815B9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9000000" cy="365125"/>
          </a:xfrm>
        </p:spPr>
        <p:txBody>
          <a:bodyPr/>
          <a:lstStyle/>
          <a:p>
            <a:r>
              <a:rPr lang="en-GB" dirty="0"/>
              <a:t>Lesson 4: Preparing for summative assessment of Emerging issues and impact of digital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1335475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0D84288-D04E-47D2-885A-72F3A01A73E2}"/>
</file>

<file path=customXml/itemProps2.xml><?xml version="1.0" encoding="utf-8"?>
<ds:datastoreItem xmlns:ds="http://schemas.openxmlformats.org/officeDocument/2006/customXml" ds:itemID="{870B1BDB-175E-4419-8466-A530CCB8D872}"/>
</file>

<file path=customXml/itemProps3.xml><?xml version="1.0" encoding="utf-8"?>
<ds:datastoreItem xmlns:ds="http://schemas.openxmlformats.org/officeDocument/2006/customXml" ds:itemID="{CAA90452-0EC7-4B2A-A4BF-B6D7C81D504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1497</Words>
  <Application>Microsoft Office PowerPoint</Application>
  <PresentationFormat>Widescreen</PresentationFormat>
  <Paragraphs>167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Helvetica</vt:lpstr>
      <vt:lpstr>Office Theme</vt:lpstr>
      <vt:lpstr>Digital</vt:lpstr>
      <vt:lpstr>In this lesson, we will:</vt:lpstr>
      <vt:lpstr>How can we prepare for summative assessments?</vt:lpstr>
      <vt:lpstr>Company culture study question</vt:lpstr>
      <vt:lpstr>Company culture study question analysis</vt:lpstr>
      <vt:lpstr>Company culture study question analysis</vt:lpstr>
      <vt:lpstr>Mark scheme guidelines</vt:lpstr>
      <vt:lpstr>Mark scheme: key points</vt:lpstr>
      <vt:lpstr>Writing your answer</vt:lpstr>
      <vt:lpstr>Access to services study question</vt:lpstr>
      <vt:lpstr>Key principles: checklist</vt:lpstr>
      <vt:lpstr>In this lesson, we have:</vt:lpstr>
      <vt:lpstr>Further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2023-12-06T14:21:51Z</dcterms:created>
  <dcterms:modified xsi:type="dcterms:W3CDTF">2024-02-15T15:47:40Z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