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Masters/slideMaster1.xml" ContentType="application/vnd.openxmlformats-officedocument.presentationml.slideMaster+xml"/>
  <Override PartName="/ppt/notesSlides/notesSlide10.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1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3.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5"/>
  </p:notesMasterIdLst>
  <p:handoutMasterIdLst>
    <p:handoutMasterId r:id="rId26"/>
  </p:handoutMasterIdLst>
  <p:sldIdLst>
    <p:sldId id="267" r:id="rId2"/>
    <p:sldId id="258" r:id="rId3"/>
    <p:sldId id="317" r:id="rId4"/>
    <p:sldId id="316" r:id="rId5"/>
    <p:sldId id="320" r:id="rId6"/>
    <p:sldId id="277" r:id="rId7"/>
    <p:sldId id="275" r:id="rId8"/>
    <p:sldId id="278" r:id="rId9"/>
    <p:sldId id="282" r:id="rId10"/>
    <p:sldId id="284" r:id="rId11"/>
    <p:sldId id="283" r:id="rId12"/>
    <p:sldId id="279" r:id="rId13"/>
    <p:sldId id="280" r:id="rId14"/>
    <p:sldId id="319" r:id="rId15"/>
    <p:sldId id="290" r:id="rId16"/>
    <p:sldId id="285" r:id="rId17"/>
    <p:sldId id="315" r:id="rId18"/>
    <p:sldId id="287" r:id="rId19"/>
    <p:sldId id="289" r:id="rId20"/>
    <p:sldId id="294" r:id="rId21"/>
    <p:sldId id="291" r:id="rId22"/>
    <p:sldId id="314" r:id="rId23"/>
    <p:sldId id="30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8A2FF"/>
    <a:srgbClr val="FFF5C4"/>
    <a:srgbClr val="E2EEBE"/>
    <a:srgbClr val="466318"/>
    <a:srgbClr val="F1995D"/>
    <a:srgbClr val="534C29"/>
    <a:srgbClr val="8E53EF"/>
    <a:srgbClr val="FF7575"/>
    <a:srgbClr val="F6FAEC"/>
    <a:srgbClr val="C0CE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219" autoAdjust="0"/>
    <p:restoredTop sz="85230" autoAdjust="0"/>
  </p:normalViewPr>
  <p:slideViewPr>
    <p:cSldViewPr snapToGrid="0">
      <p:cViewPr varScale="1">
        <p:scale>
          <a:sx n="59" d="100"/>
          <a:sy n="59" d="100"/>
        </p:scale>
        <p:origin x="764" y="64"/>
      </p:cViewPr>
      <p:guideLst>
        <p:guide orient="horz" pos="2160"/>
        <p:guide pos="3840"/>
      </p:guideLst>
    </p:cSldViewPr>
  </p:slideViewPr>
  <p:notesTextViewPr>
    <p:cViewPr>
      <p:scale>
        <a:sx n="1" d="1"/>
        <a:sy n="1" d="1"/>
      </p:scale>
      <p:origin x="0" y="0"/>
    </p:cViewPr>
  </p:notesTextViewPr>
  <p:notesViewPr>
    <p:cSldViewPr snapToGrid="0">
      <p:cViewPr varScale="1">
        <p:scale>
          <a:sx n="101" d="100"/>
          <a:sy n="101" d="100"/>
        </p:scale>
        <p:origin x="1059" y="45"/>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 Id="rId35" Type="http://schemas.openxmlformats.org/officeDocument/2006/relationships/customXml" Target="../customXml/item3.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A41D0A8-53FF-630C-A836-51A3FCF6790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C02E7DE2-9C0D-6BF3-1161-3FCE11A4D79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1090100-C4EB-4E88-91FA-DBDEB754A07B}" type="datetimeFigureOut">
              <a:rPr lang="en-GB" smtClean="0"/>
              <a:pPr/>
              <a:t>15/02/2024</a:t>
            </a:fld>
            <a:endParaRPr lang="en-GB"/>
          </a:p>
        </p:txBody>
      </p:sp>
      <p:sp>
        <p:nvSpPr>
          <p:cNvPr id="4" name="Footer Placeholder 3">
            <a:extLst>
              <a:ext uri="{FF2B5EF4-FFF2-40B4-BE49-F238E27FC236}">
                <a16:creationId xmlns:a16="http://schemas.microsoft.com/office/drawing/2014/main" id="{90F8F44F-3644-328A-AC9D-5615F79C6CC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6" name="Slide Number Placeholder 5">
            <a:extLst>
              <a:ext uri="{FF2B5EF4-FFF2-40B4-BE49-F238E27FC236}">
                <a16:creationId xmlns:a16="http://schemas.microsoft.com/office/drawing/2014/main" id="{719DFE00-70B8-9624-0D12-55AEF16C7C7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CDBE69C-86F9-4AFD-A89E-85F0E027EAC0}" type="slidenum">
              <a:rPr lang="en-GB" smtClean="0"/>
              <a:pPr/>
              <a:t>‹#›</a:t>
            </a:fld>
            <a:endParaRPr lang="en-GB"/>
          </a:p>
        </p:txBody>
      </p:sp>
    </p:spTree>
    <p:extLst>
      <p:ext uri="{BB962C8B-B14F-4D97-AF65-F5344CB8AC3E}">
        <p14:creationId xmlns:p14="http://schemas.microsoft.com/office/powerpoint/2010/main" val="15138770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AC58BD-AC08-44D3-BA7A-0EA6CA86F319}" type="datetimeFigureOut">
              <a:rPr lang="en-GB" smtClean="0"/>
              <a:pPr/>
              <a:t>15/02/2024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A5F5E3-9864-4B13-920D-ACCD1D12FE70}" type="slidenum">
              <a:rPr lang="en-GB" smtClean="0"/>
              <a:pPr/>
              <a:t>‹#›</a:t>
            </a:fld>
            <a:endParaRPr lang="en-GB"/>
          </a:p>
        </p:txBody>
      </p:sp>
    </p:spTree>
    <p:extLst>
      <p:ext uri="{BB962C8B-B14F-4D97-AF65-F5344CB8AC3E}">
        <p14:creationId xmlns:p14="http://schemas.microsoft.com/office/powerpoint/2010/main" val="3423947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vimeo.com/875898616"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theguardian.com/world/2018/oct/09/i-had-a-moral-duty-whistleblowers-on-why-they-spoke-up"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0" indent="0" algn="l" rtl="0">
              <a:spcBef>
                <a:spcPts val="0"/>
              </a:spcBef>
              <a:spcAft>
                <a:spcPts val="0"/>
              </a:spcAft>
              <a:buNone/>
            </a:pPr>
            <a:r>
              <a:rPr lang="en-GB" dirty="0"/>
              <a:t>Image © iStock Inc. </a:t>
            </a:r>
            <a:r>
              <a:rPr lang="en-GB"/>
              <a:t>Gorodenkoff</a:t>
            </a:r>
            <a:endParaRPr lang="en-GB" dirty="0"/>
          </a:p>
        </p:txBody>
      </p:sp>
      <p:sp>
        <p:nvSpPr>
          <p:cNvPr id="4" name="Slide Number Placeholder 3"/>
          <p:cNvSpPr>
            <a:spLocks noGrp="1"/>
          </p:cNvSpPr>
          <p:nvPr>
            <p:ph type="sldNum" sz="quarter" idx="10"/>
          </p:nvPr>
        </p:nvSpPr>
        <p:spPr/>
        <p:txBody>
          <a:bodyPr/>
          <a:lstStyle/>
          <a:p>
            <a:fld id="{3BA5F5E3-9864-4B13-920D-ACCD1D12FE70}" type="slidenum">
              <a:rPr lang="en-GB" smtClean="0"/>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Image © </a:t>
            </a:r>
            <a:r>
              <a:rPr lang="en-GB" dirty="0" err="1"/>
              <a:t>Shutterstock</a:t>
            </a:r>
            <a:r>
              <a:rPr lang="en-GB" dirty="0"/>
              <a:t> Inc. zaozaa19</a:t>
            </a:r>
          </a:p>
        </p:txBody>
      </p:sp>
      <p:sp>
        <p:nvSpPr>
          <p:cNvPr id="4" name="Slide Number Placeholder 3"/>
          <p:cNvSpPr>
            <a:spLocks noGrp="1"/>
          </p:cNvSpPr>
          <p:nvPr>
            <p:ph type="sldNum" sz="quarter" idx="5"/>
          </p:nvPr>
        </p:nvSpPr>
        <p:spPr/>
        <p:txBody>
          <a:bodyPr/>
          <a:lstStyle/>
          <a:p>
            <a:fld id="{3BA5F5E3-9864-4B13-920D-ACCD1D12FE70}" type="slidenum">
              <a:rPr lang="en-GB" smtClean="0"/>
              <a:pPr/>
              <a:t>12</a:t>
            </a:fld>
            <a:endParaRPr lang="en-GB"/>
          </a:p>
        </p:txBody>
      </p:sp>
    </p:spTree>
    <p:extLst>
      <p:ext uri="{BB962C8B-B14F-4D97-AF65-F5344CB8AC3E}">
        <p14:creationId xmlns:p14="http://schemas.microsoft.com/office/powerpoint/2010/main" val="16376014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BA5F5E3-9864-4B13-920D-ACCD1D12FE70}" type="slidenum">
              <a:rPr lang="en-GB" smtClean="0"/>
              <a:pPr/>
              <a:t>14</a:t>
            </a:fld>
            <a:endParaRPr lang="en-GB"/>
          </a:p>
        </p:txBody>
      </p:sp>
    </p:spTree>
    <p:extLst>
      <p:ext uri="{BB962C8B-B14F-4D97-AF65-F5344CB8AC3E}">
        <p14:creationId xmlns:p14="http://schemas.microsoft.com/office/powerpoint/2010/main" val="10032505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Image © Shutterstock Inc. Studio Romantic</a:t>
            </a:r>
          </a:p>
        </p:txBody>
      </p:sp>
      <p:sp>
        <p:nvSpPr>
          <p:cNvPr id="4" name="Slide Number Placeholder 3"/>
          <p:cNvSpPr>
            <a:spLocks noGrp="1"/>
          </p:cNvSpPr>
          <p:nvPr>
            <p:ph type="sldNum" sz="quarter" idx="5"/>
          </p:nvPr>
        </p:nvSpPr>
        <p:spPr/>
        <p:txBody>
          <a:bodyPr/>
          <a:lstStyle/>
          <a:p>
            <a:fld id="{42C81928-176F-4C7B-8911-50997B4A671E}" type="slidenum">
              <a:rPr lang="en-GB" smtClean="0"/>
              <a:pPr/>
              <a:t>16</a:t>
            </a:fld>
            <a:endParaRPr lang="en-GB"/>
          </a:p>
        </p:txBody>
      </p:sp>
    </p:spTree>
    <p:extLst>
      <p:ext uri="{BB962C8B-B14F-4D97-AF65-F5344CB8AC3E}">
        <p14:creationId xmlns:p14="http://schemas.microsoft.com/office/powerpoint/2010/main" val="31483807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Shutterstock Inc. </a:t>
            </a:r>
            <a:r>
              <a:rPr lang="en-GB" dirty="0" err="1"/>
              <a:t>Zamrznuti</a:t>
            </a:r>
            <a:r>
              <a:rPr lang="en-GB" dirty="0"/>
              <a:t> </a:t>
            </a:r>
            <a:r>
              <a:rPr lang="en-GB" dirty="0" err="1"/>
              <a:t>tonovi</a:t>
            </a:r>
            <a:endParaRPr lang="en-GB" dirty="0"/>
          </a:p>
        </p:txBody>
      </p:sp>
      <p:sp>
        <p:nvSpPr>
          <p:cNvPr id="4" name="Slide Number Placeholder 3"/>
          <p:cNvSpPr>
            <a:spLocks noGrp="1"/>
          </p:cNvSpPr>
          <p:nvPr>
            <p:ph type="sldNum" sz="quarter" idx="5"/>
          </p:nvPr>
        </p:nvSpPr>
        <p:spPr/>
        <p:txBody>
          <a:bodyPr/>
          <a:lstStyle/>
          <a:p>
            <a:fld id="{3BA5F5E3-9864-4B13-920D-ACCD1D12FE70}" type="slidenum">
              <a:rPr lang="en-GB" smtClean="0"/>
              <a:pPr/>
              <a:t>18</a:t>
            </a:fld>
            <a:endParaRPr lang="en-GB"/>
          </a:p>
        </p:txBody>
      </p:sp>
    </p:spTree>
    <p:extLst>
      <p:ext uri="{BB962C8B-B14F-4D97-AF65-F5344CB8AC3E}">
        <p14:creationId xmlns:p14="http://schemas.microsoft.com/office/powerpoint/2010/main" val="10643765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BA5F5E3-9864-4B13-920D-ACCD1D12FE70}" type="slidenum">
              <a:rPr lang="en-GB" smtClean="0"/>
              <a:pPr/>
              <a:t>19</a:t>
            </a:fld>
            <a:endParaRPr lang="en-GB"/>
          </a:p>
        </p:txBody>
      </p:sp>
    </p:spTree>
    <p:extLst>
      <p:ext uri="{BB962C8B-B14F-4D97-AF65-F5344CB8AC3E}">
        <p14:creationId xmlns:p14="http://schemas.microsoft.com/office/powerpoint/2010/main" val="35434998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Industry video can be watched here:</a:t>
            </a:r>
          </a:p>
          <a:p>
            <a:r>
              <a:rPr lang="en-GB" b="0" i="0" dirty="0">
                <a:solidFill>
                  <a:srgbClr val="0563C1"/>
                </a:solidFill>
                <a:effectLst/>
                <a:latin typeface="Arial" panose="020B0604020202020204" pitchFamily="34" charset="0"/>
                <a:hlinkClick r:id="rId3"/>
              </a:rPr>
              <a:t>https://vimeo.com/875898616</a:t>
            </a:r>
            <a:endParaRPr lang="en-GB" dirty="0"/>
          </a:p>
        </p:txBody>
      </p:sp>
      <p:sp>
        <p:nvSpPr>
          <p:cNvPr id="4" name="Slide Number Placeholder 3"/>
          <p:cNvSpPr>
            <a:spLocks noGrp="1"/>
          </p:cNvSpPr>
          <p:nvPr>
            <p:ph type="sldNum" sz="quarter" idx="5"/>
          </p:nvPr>
        </p:nvSpPr>
        <p:spPr/>
        <p:txBody>
          <a:bodyPr/>
          <a:lstStyle/>
          <a:p>
            <a:fld id="{3BA5F5E3-9864-4B13-920D-ACCD1D12FE70}" type="slidenum">
              <a:rPr lang="en-GB" smtClean="0"/>
              <a:pPr/>
              <a:t>20</a:t>
            </a:fld>
            <a:endParaRPr lang="en-GB"/>
          </a:p>
        </p:txBody>
      </p:sp>
    </p:spTree>
    <p:extLst>
      <p:ext uri="{BB962C8B-B14F-4D97-AF65-F5344CB8AC3E}">
        <p14:creationId xmlns:p14="http://schemas.microsoft.com/office/powerpoint/2010/main" val="31890664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that a login is required for Google Bard and ChatGPT</a:t>
            </a:r>
          </a:p>
          <a:p>
            <a:r>
              <a:rPr lang="en-GB" dirty="0"/>
              <a:t>Microsoft AI search: https://www.bing.com/ (</a:t>
            </a:r>
            <a:r>
              <a:rPr lang="en-GB"/>
              <a:t>with permission)</a:t>
            </a:r>
            <a:endParaRPr lang="en-GB" dirty="0"/>
          </a:p>
        </p:txBody>
      </p:sp>
      <p:sp>
        <p:nvSpPr>
          <p:cNvPr id="4" name="Slide Number Placeholder 3"/>
          <p:cNvSpPr>
            <a:spLocks noGrp="1"/>
          </p:cNvSpPr>
          <p:nvPr>
            <p:ph type="sldNum" sz="quarter" idx="5"/>
          </p:nvPr>
        </p:nvSpPr>
        <p:spPr/>
        <p:txBody>
          <a:bodyPr/>
          <a:lstStyle/>
          <a:p>
            <a:fld id="{3BA5F5E3-9864-4B13-920D-ACCD1D12FE70}" type="slidenum">
              <a:rPr lang="en-GB" smtClean="0"/>
              <a:pPr/>
              <a:t>3</a:t>
            </a:fld>
            <a:endParaRPr lang="en-GB"/>
          </a:p>
        </p:txBody>
      </p:sp>
    </p:spTree>
    <p:extLst>
      <p:ext uri="{BB962C8B-B14F-4D97-AF65-F5344CB8AC3E}">
        <p14:creationId xmlns:p14="http://schemas.microsoft.com/office/powerpoint/2010/main" val="21990000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BA5F5E3-9864-4B13-920D-ACCD1D12FE70}" type="slidenum">
              <a:rPr lang="en-GB" smtClean="0"/>
              <a:pPr/>
              <a:t>4</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Image © Shutterstock Inc. </a:t>
            </a:r>
            <a:r>
              <a:rPr lang="en-GB" dirty="0" err="1"/>
              <a:t>fizkes</a:t>
            </a:r>
            <a:endParaRPr lang="en-GB" dirty="0"/>
          </a:p>
          <a:p>
            <a:endParaRPr lang="en-GB" dirty="0"/>
          </a:p>
        </p:txBody>
      </p:sp>
      <p:sp>
        <p:nvSpPr>
          <p:cNvPr id="4" name="Slide Number Placeholder 3"/>
          <p:cNvSpPr>
            <a:spLocks noGrp="1"/>
          </p:cNvSpPr>
          <p:nvPr>
            <p:ph type="sldNum" sz="quarter" idx="5"/>
          </p:nvPr>
        </p:nvSpPr>
        <p:spPr/>
        <p:txBody>
          <a:bodyPr/>
          <a:lstStyle/>
          <a:p>
            <a:fld id="{3BA5F5E3-9864-4B13-920D-ACCD1D12FE70}" type="slidenum">
              <a:rPr lang="en-GB" smtClean="0"/>
              <a:pPr/>
              <a:t>6</a:t>
            </a:fld>
            <a:endParaRPr lang="en-GB"/>
          </a:p>
        </p:txBody>
      </p:sp>
    </p:spTree>
    <p:extLst>
      <p:ext uri="{BB962C8B-B14F-4D97-AF65-F5344CB8AC3E}">
        <p14:creationId xmlns:p14="http://schemas.microsoft.com/office/powerpoint/2010/main" val="122798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Image © Shutterstock Inc. </a:t>
            </a:r>
            <a:r>
              <a:rPr lang="en-GB" dirty="0" err="1"/>
              <a:t>fizkes</a:t>
            </a:r>
            <a:endParaRPr lang="en-GB" dirty="0"/>
          </a:p>
        </p:txBody>
      </p:sp>
      <p:sp>
        <p:nvSpPr>
          <p:cNvPr id="4" name="Slide Number Placeholder 3"/>
          <p:cNvSpPr>
            <a:spLocks noGrp="1"/>
          </p:cNvSpPr>
          <p:nvPr>
            <p:ph type="sldNum" sz="quarter" idx="5"/>
          </p:nvPr>
        </p:nvSpPr>
        <p:spPr/>
        <p:txBody>
          <a:bodyPr/>
          <a:lstStyle/>
          <a:p>
            <a:fld id="{42C81928-176F-4C7B-8911-50997B4A671E}" type="slidenum">
              <a:rPr lang="en-GB" smtClean="0"/>
              <a:pPr/>
              <a:t>7</a:t>
            </a:fld>
            <a:endParaRPr lang="en-GB"/>
          </a:p>
        </p:txBody>
      </p:sp>
    </p:spTree>
    <p:extLst>
      <p:ext uri="{BB962C8B-B14F-4D97-AF65-F5344CB8AC3E}">
        <p14:creationId xmlns:p14="http://schemas.microsoft.com/office/powerpoint/2010/main" val="6840546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Image © </a:t>
            </a:r>
            <a:r>
              <a:rPr lang="en-GB" dirty="0" err="1"/>
              <a:t>Shutterstock</a:t>
            </a:r>
            <a:r>
              <a:rPr lang="en-GB" dirty="0"/>
              <a:t> Inc. </a:t>
            </a:r>
            <a:r>
              <a:rPr lang="en-GB" dirty="0" err="1"/>
              <a:t>EtiAmmos</a:t>
            </a:r>
            <a:endParaRPr lang="en-GB" dirty="0"/>
          </a:p>
        </p:txBody>
      </p:sp>
      <p:sp>
        <p:nvSpPr>
          <p:cNvPr id="4" name="Slide Number Placeholder 3"/>
          <p:cNvSpPr>
            <a:spLocks noGrp="1"/>
          </p:cNvSpPr>
          <p:nvPr>
            <p:ph type="sldNum" sz="quarter" idx="5"/>
          </p:nvPr>
        </p:nvSpPr>
        <p:spPr/>
        <p:txBody>
          <a:bodyPr/>
          <a:lstStyle/>
          <a:p>
            <a:fld id="{3BA5F5E3-9864-4B13-920D-ACCD1D12FE70}" type="slidenum">
              <a:rPr lang="en-GB" smtClean="0"/>
              <a:pPr/>
              <a:t>8</a:t>
            </a:fld>
            <a:endParaRPr lang="en-GB"/>
          </a:p>
        </p:txBody>
      </p:sp>
    </p:spTree>
    <p:extLst>
      <p:ext uri="{BB962C8B-B14F-4D97-AF65-F5344CB8AC3E}">
        <p14:creationId xmlns:p14="http://schemas.microsoft.com/office/powerpoint/2010/main" val="1574175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BA5F5E3-9864-4B13-920D-ACCD1D12FE70}" type="slidenum">
              <a:rPr lang="en-GB" smtClean="0"/>
              <a:pPr/>
              <a:t>9</a:t>
            </a:fld>
            <a:endParaRPr lang="en-GB"/>
          </a:p>
        </p:txBody>
      </p:sp>
    </p:spTree>
    <p:extLst>
      <p:ext uri="{BB962C8B-B14F-4D97-AF65-F5344CB8AC3E}">
        <p14:creationId xmlns:p14="http://schemas.microsoft.com/office/powerpoint/2010/main" val="31484764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BA5F5E3-9864-4B13-920D-ACCD1D12FE70}" type="slidenum">
              <a:rPr lang="en-GB" smtClean="0"/>
              <a:pPr/>
              <a:t>10</a:t>
            </a:fld>
            <a:endParaRPr lang="en-GB"/>
          </a:p>
        </p:txBody>
      </p:sp>
    </p:spTree>
    <p:extLst>
      <p:ext uri="{BB962C8B-B14F-4D97-AF65-F5344CB8AC3E}">
        <p14:creationId xmlns:p14="http://schemas.microsoft.com/office/powerpoint/2010/main" val="30529000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Image top:</a:t>
            </a:r>
            <a:r>
              <a:rPr lang="en-GB" b="0" i="0" u="none" dirty="0">
                <a:solidFill>
                  <a:schemeClr val="tx1"/>
                </a:solidFill>
                <a:effectLst/>
                <a:latin typeface="Arial" panose="020B0604020202020204" pitchFamily="34" charset="0"/>
              </a:rPr>
              <a:t> </a:t>
            </a:r>
            <a:r>
              <a:rPr lang="en-GB" b="0" i="0" u="none" strike="noStrike" dirty="0">
                <a:solidFill>
                  <a:schemeClr val="tx1"/>
                </a:solidFill>
                <a:effectLst/>
                <a:latin typeface="Arial" panose="020B0604020202020204" pitchFamily="34" charset="0"/>
              </a:rPr>
              <a:t>United States Congress </a:t>
            </a:r>
            <a:r>
              <a:rPr lang="en-GB" b="0" i="0" u="none" dirty="0">
                <a:solidFill>
                  <a:schemeClr val="tx1"/>
                </a:solidFill>
                <a:effectLst/>
                <a:latin typeface="Arial" panose="020B0604020202020204" pitchFamily="34" charset="0"/>
              </a:rPr>
              <a:t>image of Frances Haugen 2021 (cropped) in the </a:t>
            </a:r>
            <a:r>
              <a:rPr lang="en-GB" b="0" i="0" u="none" strike="noStrike" dirty="0">
                <a:solidFill>
                  <a:schemeClr val="tx1"/>
                </a:solidFill>
                <a:effectLst/>
                <a:latin typeface="Arial" panose="020B0604020202020204" pitchFamily="34" charset="0"/>
              </a:rPr>
              <a:t>public domain.</a:t>
            </a:r>
            <a:r>
              <a:rPr lang="en-GB" b="0" i="0" u="none" dirty="0">
                <a:solidFill>
                  <a:schemeClr val="tx1"/>
                </a:solidFill>
                <a:effectLst/>
                <a:latin typeface="Arial" panose="020B0604020202020204" pitchFamily="34" charset="0"/>
              </a:rPr>
              <a:t> </a:t>
            </a:r>
          </a:p>
          <a:p>
            <a:endParaRPr lang="en-GB" sz="1200" b="0" i="0" u="none" kern="1200" dirty="0">
              <a:solidFill>
                <a:srgbClr val="202122"/>
              </a:solidFill>
              <a:effectLst/>
              <a:latin typeface="Arial" panose="020B0604020202020204" pitchFamily="34" charset="0"/>
              <a:ea typeface="+mn-ea"/>
              <a:cs typeface="+mn-cs"/>
            </a:endParaRPr>
          </a:p>
          <a:p>
            <a:r>
              <a:rPr lang="en-GB" sz="1200" b="0" i="0" u="none" kern="1200" dirty="0">
                <a:solidFill>
                  <a:srgbClr val="202122"/>
                </a:solidFill>
                <a:effectLst/>
                <a:latin typeface="Arial" panose="020B0604020202020204" pitchFamily="34" charset="0"/>
                <a:ea typeface="+mn-ea"/>
                <a:cs typeface="+mn-cs"/>
              </a:rPr>
              <a:t>Image bottom: </a:t>
            </a:r>
            <a:r>
              <a:rPr lang="en-GB" dirty="0">
                <a:effectLst/>
              </a:rPr>
              <a:t>Screenshot of Edward Snowden by Laura Poitras / Praxis Films, CC BY 3.0 &lt;https://creativecommons.org/licenses/by/3.0&gt;, via Wikimedia Commons.</a:t>
            </a:r>
          </a:p>
          <a:p>
            <a:endParaRPr lang="en-GB" sz="1200" i="0" u="none" kern="1200" dirty="0">
              <a:solidFill>
                <a:schemeClr val="tx1"/>
              </a:solidFill>
              <a:effectLst/>
              <a:latin typeface="+mn-lt"/>
              <a:ea typeface="+mn-ea"/>
              <a:cs typeface="+mn-cs"/>
            </a:endParaRPr>
          </a:p>
          <a:p>
            <a:r>
              <a:rPr lang="en-GB" sz="1200" i="0" u="none" kern="1200" dirty="0">
                <a:solidFill>
                  <a:schemeClr val="tx1"/>
                </a:solidFill>
                <a:effectLst/>
                <a:latin typeface="+mn-lt"/>
                <a:ea typeface="+mn-ea"/>
                <a:cs typeface="+mn-cs"/>
              </a:rPr>
              <a:t>Additional article from The Guardian: </a:t>
            </a:r>
            <a:r>
              <a:rPr lang="en-GB" dirty="0">
                <a:hlinkClick r:id="rId3"/>
              </a:rPr>
              <a:t>‘I had a moral duty’: whistleblowers on why they spoke up | UK news | The Guardian</a:t>
            </a:r>
            <a:br>
              <a:rPr lang="en-GB" dirty="0"/>
            </a:br>
            <a:r>
              <a:rPr lang="en-GB" dirty="0"/>
              <a:t>https://www.theguardian.com/world/2018/oct/09/i-had-a-moral-duty-whistleblowers-on-why-they-spoke-up</a:t>
            </a:r>
            <a:endParaRPr lang="en-GB" sz="1200" i="0" u="none" kern="120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3BA5F5E3-9864-4B13-920D-ACCD1D12FE70}" type="slidenum">
              <a:rPr lang="en-GB" smtClean="0"/>
              <a:pPr/>
              <a:t>11</a:t>
            </a:fld>
            <a:endParaRPr lang="en-GB"/>
          </a:p>
        </p:txBody>
      </p:sp>
    </p:spTree>
    <p:extLst>
      <p:ext uri="{BB962C8B-B14F-4D97-AF65-F5344CB8AC3E}">
        <p14:creationId xmlns:p14="http://schemas.microsoft.com/office/powerpoint/2010/main" val="53886239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46E5EB6-EF23-9191-1C19-791D0A3DF820}"/>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0" y="-21771"/>
            <a:ext cx="12192000" cy="3461657"/>
          </a:xfrm>
          <a:prstGeom prst="rect">
            <a:avLst/>
          </a:prstGeom>
        </p:spPr>
      </p:pic>
      <p:pic>
        <p:nvPicPr>
          <p:cNvPr id="6" name="Picture 5">
            <a:extLst>
              <a:ext uri="{FF2B5EF4-FFF2-40B4-BE49-F238E27FC236}">
                <a16:creationId xmlns:a16="http://schemas.microsoft.com/office/drawing/2014/main" id="{CF0436F5-4759-CE02-9A1C-07D30041419E}"/>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0" y="1608266"/>
            <a:ext cx="12192000" cy="5247131"/>
          </a:xfrm>
          <a:prstGeom prst="rect">
            <a:avLst/>
          </a:prstGeom>
        </p:spPr>
      </p:pic>
      <p:sp>
        <p:nvSpPr>
          <p:cNvPr id="8" name="Title 1">
            <a:extLst>
              <a:ext uri="{FF2B5EF4-FFF2-40B4-BE49-F238E27FC236}">
                <a16:creationId xmlns:a16="http://schemas.microsoft.com/office/drawing/2014/main" id="{2AE04597-155A-6B3A-1944-370275A2C241}"/>
              </a:ext>
            </a:extLst>
          </p:cNvPr>
          <p:cNvSpPr>
            <a:spLocks noGrp="1"/>
          </p:cNvSpPr>
          <p:nvPr>
            <p:ph type="ctrTitle"/>
          </p:nvPr>
        </p:nvSpPr>
        <p:spPr>
          <a:xfrm>
            <a:off x="1524000" y="3835106"/>
            <a:ext cx="9144000" cy="875845"/>
          </a:xfrm>
        </p:spPr>
        <p:txBody>
          <a:bodyPr anchor="b" anchorCtr="0">
            <a:noAutofit/>
          </a:bodyPr>
          <a:lstStyle>
            <a:lvl1pPr algn="ctr">
              <a:defRPr sz="5200" b="1">
                <a:solidFill>
                  <a:srgbClr val="534C29"/>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10" name="Subtitle 2">
            <a:extLst>
              <a:ext uri="{FF2B5EF4-FFF2-40B4-BE49-F238E27FC236}">
                <a16:creationId xmlns:a16="http://schemas.microsoft.com/office/drawing/2014/main" id="{7DDE4753-3D21-8D68-A3C9-DBE0C643A3D7}"/>
              </a:ext>
            </a:extLst>
          </p:cNvPr>
          <p:cNvSpPr>
            <a:spLocks noGrp="1"/>
          </p:cNvSpPr>
          <p:nvPr>
            <p:ph type="subTitle" idx="1"/>
          </p:nvPr>
        </p:nvSpPr>
        <p:spPr>
          <a:xfrm>
            <a:off x="1524000" y="4903189"/>
            <a:ext cx="9144000" cy="583211"/>
          </a:xfrm>
        </p:spPr>
        <p:txBody>
          <a:bodyPr>
            <a:noAutofit/>
          </a:bodyPr>
          <a:lstStyle>
            <a:lvl1pPr marL="0" indent="0" algn="ctr">
              <a:buNone/>
              <a:defRPr sz="2800">
                <a:solidFill>
                  <a:schemeClr val="tx1">
                    <a:lumMod val="65000"/>
                    <a:lumOff val="3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11" name="Footer Placeholder 4">
            <a:extLst>
              <a:ext uri="{FF2B5EF4-FFF2-40B4-BE49-F238E27FC236}">
                <a16:creationId xmlns:a16="http://schemas.microsoft.com/office/drawing/2014/main" id="{E33622E4-CEE5-F34B-4F3F-C30CEBF6A7A0}"/>
              </a:ext>
            </a:extLst>
          </p:cNvPr>
          <p:cNvSpPr txBox="1">
            <a:spLocks/>
          </p:cNvSpPr>
          <p:nvPr userDrawn="1"/>
        </p:nvSpPr>
        <p:spPr>
          <a:xfrm>
            <a:off x="40386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2024</a:t>
            </a:r>
          </a:p>
          <a:p>
            <a:r>
              <a:rPr lang="en-US" dirty="0">
                <a:latin typeface="Arial" panose="020B0604020202020204" pitchFamily="34" charset="0"/>
                <a:cs typeface="Arial" panose="020B0604020202020204" pitchFamily="34" charset="0"/>
              </a:rPr>
              <a:t>Version 1, January 2024</a:t>
            </a:r>
            <a:endParaRPr lang="en-GB" dirty="0">
              <a:latin typeface="Arial" panose="020B0604020202020204" pitchFamily="34" charset="0"/>
              <a:cs typeface="Arial" panose="020B0604020202020204" pitchFamily="34" charset="0"/>
            </a:endParaRPr>
          </a:p>
        </p:txBody>
      </p:sp>
      <p:sp>
        <p:nvSpPr>
          <p:cNvPr id="14" name="Text Placeholder 5">
            <a:extLst>
              <a:ext uri="{FF2B5EF4-FFF2-40B4-BE49-F238E27FC236}">
                <a16:creationId xmlns:a16="http://schemas.microsoft.com/office/drawing/2014/main" id="{382D39ED-89CE-10BF-CA4F-114ADD68CA65}"/>
              </a:ext>
            </a:extLst>
          </p:cNvPr>
          <p:cNvSpPr>
            <a:spLocks noGrp="1"/>
          </p:cNvSpPr>
          <p:nvPr>
            <p:ph type="body" sz="quarter" idx="10"/>
          </p:nvPr>
        </p:nvSpPr>
        <p:spPr>
          <a:xfrm>
            <a:off x="6096000" y="2476724"/>
            <a:ext cx="5623668" cy="534189"/>
          </a:xfrm>
        </p:spPr>
        <p:txBody>
          <a:bodyPr>
            <a:noAutofit/>
          </a:bodyPr>
          <a:lstStyle>
            <a:lvl1pPr marL="0" indent="0" algn="r">
              <a:buNone/>
              <a:defRPr sz="2000" b="1" i="0" u="none">
                <a:solidFill>
                  <a:srgbClr val="534C29"/>
                </a:solidFill>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dirty="0"/>
              <a:t>Click to edit Master text styles</a:t>
            </a:r>
          </a:p>
        </p:txBody>
      </p:sp>
      <p:sp>
        <p:nvSpPr>
          <p:cNvPr id="15" name="Text Placeholder 9">
            <a:extLst>
              <a:ext uri="{FF2B5EF4-FFF2-40B4-BE49-F238E27FC236}">
                <a16:creationId xmlns:a16="http://schemas.microsoft.com/office/drawing/2014/main" id="{46EF1A25-418E-44D5-1531-10C67B17DD48}"/>
              </a:ext>
            </a:extLst>
          </p:cNvPr>
          <p:cNvSpPr>
            <a:spLocks noGrp="1"/>
          </p:cNvSpPr>
          <p:nvPr>
            <p:ph type="body" sz="quarter" idx="11"/>
          </p:nvPr>
        </p:nvSpPr>
        <p:spPr>
          <a:xfrm>
            <a:off x="1524000" y="5625863"/>
            <a:ext cx="9144000" cy="458004"/>
          </a:xfrm>
        </p:spPr>
        <p:txBody>
          <a:bodyPr>
            <a:noAutofit/>
          </a:bodyPr>
          <a:lstStyle>
            <a:lvl1pPr marL="0" indent="0" algn="ctr">
              <a:buNone/>
              <a:defRPr sz="2400">
                <a:solidFill>
                  <a:schemeClr val="tx1">
                    <a:lumMod val="85000"/>
                    <a:lumOff val="15000"/>
                  </a:schemeClr>
                </a:solidFill>
              </a:defRPr>
            </a:lvl1pPr>
          </a:lstStyle>
          <a:p>
            <a:pPr lvl="0"/>
            <a:r>
              <a:rPr lang="en-US" dirty="0"/>
              <a:t>Click to edit Master text styles</a:t>
            </a:r>
          </a:p>
        </p:txBody>
      </p:sp>
      <p:pic>
        <p:nvPicPr>
          <p:cNvPr id="16" name="Picture 15">
            <a:extLst>
              <a:ext uri="{FF2B5EF4-FFF2-40B4-BE49-F238E27FC236}">
                <a16:creationId xmlns:a16="http://schemas.microsoft.com/office/drawing/2014/main" id="{01A01DBF-6845-8111-1CE3-3D349B59292F}"/>
              </a:ext>
            </a:extLst>
          </p:cNvPr>
          <p:cNvPicPr>
            <a:picLocks noChangeAspect="1"/>
          </p:cNvPicPr>
          <p:nvPr userDrawn="1"/>
        </p:nvPicPr>
        <p:blipFill>
          <a:blip r:embed="rId4" cstate="screen">
            <a:extLst>
              <a:ext uri="{28A0092B-C50C-407E-A947-70E740481C1C}">
                <a14:useLocalDpi xmlns:a14="http://schemas.microsoft.com/office/drawing/2010/main"/>
              </a:ext>
            </a:extLst>
          </a:blip>
          <a:srcRect/>
          <a:stretch/>
        </p:blipFill>
        <p:spPr>
          <a:xfrm>
            <a:off x="5190283" y="1283345"/>
            <a:ext cx="1811434" cy="1799998"/>
          </a:xfrm>
          <a:prstGeom prst="rect">
            <a:avLst/>
          </a:prstGeom>
        </p:spPr>
      </p:pic>
      <p:pic>
        <p:nvPicPr>
          <p:cNvPr id="12" name="Picture 11" descr="A picture containing screenshot, graphics, pattern, circle&#10;&#10;Description automatically generated">
            <a:extLst>
              <a:ext uri="{FF2B5EF4-FFF2-40B4-BE49-F238E27FC236}">
                <a16:creationId xmlns:a16="http://schemas.microsoft.com/office/drawing/2014/main" id="{0AB31EAA-B3FD-B9A5-574E-4FE687C7AD57}"/>
              </a:ext>
            </a:extLst>
          </p:cNvPr>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703163" y="1861525"/>
            <a:ext cx="2049637" cy="860482"/>
          </a:xfrm>
          <a:prstGeom prst="rect">
            <a:avLst/>
          </a:prstGeom>
        </p:spPr>
      </p:pic>
      <p:pic>
        <p:nvPicPr>
          <p:cNvPr id="17" name="Picture 16" descr="A computer screen with a cursor&#10;&#10;Description automatically generated with medium confidence">
            <a:extLst>
              <a:ext uri="{FF2B5EF4-FFF2-40B4-BE49-F238E27FC236}">
                <a16:creationId xmlns:a16="http://schemas.microsoft.com/office/drawing/2014/main" id="{8A953CFC-292D-84EE-197A-65A19CA3DF5E}"/>
              </a:ext>
            </a:extLst>
          </p:cNvPr>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5534212" y="1804514"/>
            <a:ext cx="1123576" cy="757660"/>
          </a:xfrm>
          <a:prstGeom prst="rect">
            <a:avLst/>
          </a:prstGeom>
        </p:spPr>
      </p:pic>
    </p:spTree>
    <p:extLst>
      <p:ext uri="{BB962C8B-B14F-4D97-AF65-F5344CB8AC3E}">
        <p14:creationId xmlns:p14="http://schemas.microsoft.com/office/powerpoint/2010/main" val="340950735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ctivity_answers">
    <p:spTree>
      <p:nvGrpSpPr>
        <p:cNvPr id="1" name=""/>
        <p:cNvGrpSpPr/>
        <p:nvPr/>
      </p:nvGrpSpPr>
      <p:grpSpPr>
        <a:xfrm>
          <a:off x="0" y="0"/>
          <a:ext cx="0" cy="0"/>
          <a:chOff x="0" y="0"/>
          <a:chExt cx="0" cy="0"/>
        </a:xfrm>
      </p:grpSpPr>
      <p:pic>
        <p:nvPicPr>
          <p:cNvPr id="10" name="Picture 9" descr="A picture containing screenshot, design&#10;&#10;Description automatically generated">
            <a:extLst>
              <a:ext uri="{FF2B5EF4-FFF2-40B4-BE49-F238E27FC236}">
                <a16:creationId xmlns:a16="http://schemas.microsoft.com/office/drawing/2014/main" id="{CC93EE95-F5FB-361F-396E-9D2852686CCE}"/>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l="-3"/>
          <a:stretch/>
        </p:blipFill>
        <p:spPr>
          <a:xfrm>
            <a:off x="7556311" y="1610867"/>
            <a:ext cx="4635689" cy="5247132"/>
          </a:xfrm>
          <a:prstGeom prst="rect">
            <a:avLst/>
          </a:prstGeom>
        </p:spPr>
      </p:pic>
      <p:sp>
        <p:nvSpPr>
          <p:cNvPr id="2" name="Title 1">
            <a:extLst>
              <a:ext uri="{FF2B5EF4-FFF2-40B4-BE49-F238E27FC236}">
                <a16:creationId xmlns:a16="http://schemas.microsoft.com/office/drawing/2014/main" id="{6F9BF35E-4FF2-56EA-FEEA-82EBBA1503FF}"/>
              </a:ext>
            </a:extLst>
          </p:cNvPr>
          <p:cNvSpPr>
            <a:spLocks noGrp="1"/>
          </p:cNvSpPr>
          <p:nvPr>
            <p:ph type="title"/>
          </p:nvPr>
        </p:nvSpPr>
        <p:spPr/>
        <p:txBody>
          <a:body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EF412059-CE26-DF3F-AEE5-9C0A0884B475}"/>
              </a:ext>
            </a:extLst>
          </p:cNvPr>
          <p:cNvSpPr>
            <a:spLocks noGrp="1"/>
          </p:cNvSpPr>
          <p:nvPr>
            <p:ph sz="half" idx="1"/>
          </p:nvPr>
        </p:nvSpPr>
        <p:spPr>
          <a:xfrm>
            <a:off x="838199" y="1825625"/>
            <a:ext cx="640080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F59635E-39ED-F784-26B0-6A6520D6ADE2}"/>
              </a:ext>
            </a:extLst>
          </p:cNvPr>
          <p:cNvSpPr>
            <a:spLocks noGrp="1"/>
          </p:cNvSpPr>
          <p:nvPr>
            <p:ph type="body" sz="quarter" idx="10"/>
          </p:nvPr>
        </p:nvSpPr>
        <p:spPr>
          <a:xfrm>
            <a:off x="8175008" y="2892829"/>
            <a:ext cx="3507474" cy="3284134"/>
          </a:xfrm>
        </p:spPr>
        <p:txBody>
          <a:bodyPr>
            <a:normAutofit/>
          </a:bodyPr>
          <a:lstStyle>
            <a:lvl1pPr marL="0" indent="0">
              <a:buNone/>
              <a:defRPr sz="2000">
                <a:solidFill>
                  <a:srgbClr val="10283A"/>
                </a:solidFill>
              </a:defRPr>
            </a:lvl1pPr>
            <a:lvl2pPr marL="457200" indent="0">
              <a:buNone/>
              <a:defRPr sz="2000">
                <a:solidFill>
                  <a:srgbClr val="10283A"/>
                </a:solidFill>
              </a:defRPr>
            </a:lvl2pPr>
            <a:lvl3pPr marL="914400" indent="0">
              <a:buNone/>
              <a:defRPr sz="2000">
                <a:solidFill>
                  <a:srgbClr val="10283A"/>
                </a:solidFill>
              </a:defRPr>
            </a:lvl3pPr>
            <a:lvl4pPr marL="1371600" indent="0">
              <a:buNone/>
              <a:defRPr sz="2000">
                <a:solidFill>
                  <a:srgbClr val="10283A"/>
                </a:solidFill>
              </a:defRPr>
            </a:lvl4pPr>
            <a:lvl5pPr marL="1828800" indent="0">
              <a:buNone/>
              <a:defRPr sz="2000">
                <a:solidFill>
                  <a:srgbClr val="10283A"/>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Footer Placeholder 4">
            <a:extLst>
              <a:ext uri="{FF2B5EF4-FFF2-40B4-BE49-F238E27FC236}">
                <a16:creationId xmlns:a16="http://schemas.microsoft.com/office/drawing/2014/main" id="{EEAC885B-A4A4-DCB2-7EAC-A1F1A996CE75}"/>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2024</a:t>
            </a:r>
          </a:p>
          <a:p>
            <a:pPr marL="0" marR="0" lvl="0" indent="0" algn="r" defTabSz="9144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Version 1, January 2024</a:t>
            </a:r>
            <a:endParaRPr lang="en-GB" dirty="0">
              <a:latin typeface="Arial" panose="020B0604020202020204" pitchFamily="34" charset="0"/>
              <a:cs typeface="Arial" panose="020B0604020202020204" pitchFamily="34" charset="0"/>
            </a:endParaRPr>
          </a:p>
        </p:txBody>
      </p:sp>
      <p:sp>
        <p:nvSpPr>
          <p:cNvPr id="4" name="Text Placeholder 4">
            <a:extLst>
              <a:ext uri="{FF2B5EF4-FFF2-40B4-BE49-F238E27FC236}">
                <a16:creationId xmlns:a16="http://schemas.microsoft.com/office/drawing/2014/main" id="{614E3177-C0BC-55FC-4E39-B45CD33145B8}"/>
              </a:ext>
            </a:extLst>
          </p:cNvPr>
          <p:cNvSpPr>
            <a:spLocks noGrp="1"/>
          </p:cNvSpPr>
          <p:nvPr>
            <p:ph type="body" sz="quarter" idx="11"/>
          </p:nvPr>
        </p:nvSpPr>
        <p:spPr>
          <a:xfrm>
            <a:off x="8175008" y="2055812"/>
            <a:ext cx="2689727" cy="620511"/>
          </a:xfrm>
        </p:spPr>
        <p:txBody>
          <a:bodyPr>
            <a:normAutofit/>
          </a:bodyPr>
          <a:lstStyle>
            <a:lvl1pPr marL="0" indent="0">
              <a:buNone/>
              <a:defRPr sz="2800" b="1">
                <a:solidFill>
                  <a:srgbClr val="10283A"/>
                </a:solidFill>
              </a:defRPr>
            </a:lvl1pPr>
            <a:lvl2pPr marL="457200" indent="0">
              <a:buNone/>
              <a:defRPr sz="2000">
                <a:solidFill>
                  <a:srgbClr val="FF0000"/>
                </a:solidFill>
              </a:defRPr>
            </a:lvl2pPr>
            <a:lvl3pPr marL="914400" indent="0">
              <a:buNone/>
              <a:defRPr sz="2000">
                <a:solidFill>
                  <a:srgbClr val="FF0000"/>
                </a:solidFill>
              </a:defRPr>
            </a:lvl3pPr>
            <a:lvl4pPr marL="1371600" indent="0">
              <a:buNone/>
              <a:defRPr sz="2000">
                <a:solidFill>
                  <a:srgbClr val="FF0000"/>
                </a:solidFill>
              </a:defRPr>
            </a:lvl4pPr>
            <a:lvl5pPr marL="1828800" indent="0">
              <a:buNone/>
              <a:defRPr sz="2000">
                <a:solidFill>
                  <a:srgbClr val="FF0000"/>
                </a:solidFill>
              </a:defRPr>
            </a:lvl5pPr>
          </a:lstStyle>
          <a:p>
            <a:pPr lvl="0"/>
            <a:r>
              <a:rPr lang="en-US" dirty="0"/>
              <a:t>Click to edit Master text styles</a:t>
            </a:r>
          </a:p>
        </p:txBody>
      </p:sp>
      <p:sp>
        <p:nvSpPr>
          <p:cNvPr id="8" name="Text Placeholder 5">
            <a:extLst>
              <a:ext uri="{FF2B5EF4-FFF2-40B4-BE49-F238E27FC236}">
                <a16:creationId xmlns:a16="http://schemas.microsoft.com/office/drawing/2014/main" id="{E5E4C997-4AE7-5413-8EBD-5D3A204E8318}"/>
              </a:ext>
            </a:extLst>
          </p:cNvPr>
          <p:cNvSpPr>
            <a:spLocks noGrp="1"/>
          </p:cNvSpPr>
          <p:nvPr>
            <p:ph type="body" sz="quarter" idx="14"/>
          </p:nvPr>
        </p:nvSpPr>
        <p:spPr>
          <a:xfrm>
            <a:off x="9973929" y="162686"/>
            <a:ext cx="2078545" cy="365125"/>
          </a:xfrm>
          <a:prstGeom prst="flowChartAlternateProcess">
            <a:avLst/>
          </a:prstGeom>
          <a:solidFill>
            <a:srgbClr val="F1995D"/>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9" name="Text Placeholder 12">
            <a:extLst>
              <a:ext uri="{FF2B5EF4-FFF2-40B4-BE49-F238E27FC236}">
                <a16:creationId xmlns:a16="http://schemas.microsoft.com/office/drawing/2014/main" id="{38E42E70-E1D6-307E-10B0-2F5B246987F6}"/>
              </a:ext>
            </a:extLst>
          </p:cNvPr>
          <p:cNvSpPr>
            <a:spLocks noGrp="1"/>
          </p:cNvSpPr>
          <p:nvPr>
            <p:ph type="body" sz="quarter" idx="15"/>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Tree>
    <p:extLst>
      <p:ext uri="{BB962C8B-B14F-4D97-AF65-F5344CB8AC3E}">
        <p14:creationId xmlns:p14="http://schemas.microsoft.com/office/powerpoint/2010/main" val="13145814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ctivity_text+image">
    <p:spTree>
      <p:nvGrpSpPr>
        <p:cNvPr id="1" name=""/>
        <p:cNvGrpSpPr/>
        <p:nvPr/>
      </p:nvGrpSpPr>
      <p:grpSpPr>
        <a:xfrm>
          <a:off x="0" y="0"/>
          <a:ext cx="0" cy="0"/>
          <a:chOff x="0" y="0"/>
          <a:chExt cx="0" cy="0"/>
        </a:xfrm>
      </p:grpSpPr>
      <p:sp>
        <p:nvSpPr>
          <p:cNvPr id="9" name="Content Placeholder 3">
            <a:extLst>
              <a:ext uri="{FF2B5EF4-FFF2-40B4-BE49-F238E27FC236}">
                <a16:creationId xmlns:a16="http://schemas.microsoft.com/office/drawing/2014/main" id="{81CF4477-6D3D-2D7E-2E3D-CAC0483B27E4}"/>
              </a:ext>
            </a:extLst>
          </p:cNvPr>
          <p:cNvSpPr>
            <a:spLocks noGrp="1"/>
          </p:cNvSpPr>
          <p:nvPr>
            <p:ph sz="half" idx="10"/>
          </p:nvPr>
        </p:nvSpPr>
        <p:spPr>
          <a:xfrm>
            <a:off x="839788" y="1872343"/>
            <a:ext cx="3932238" cy="398870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a:extLst>
              <a:ext uri="{FF2B5EF4-FFF2-40B4-BE49-F238E27FC236}">
                <a16:creationId xmlns:a16="http://schemas.microsoft.com/office/drawing/2014/main" id="{42D7E2D6-6541-EB56-B25E-8362BF154465}"/>
              </a:ext>
            </a:extLst>
          </p:cNvPr>
          <p:cNvSpPr>
            <a:spLocks noGrp="1"/>
          </p:cNvSpPr>
          <p:nvPr>
            <p:ph type="title"/>
          </p:nvPr>
        </p:nvSpPr>
        <p:spPr>
          <a:xfrm>
            <a:off x="839788" y="457200"/>
            <a:ext cx="3932237" cy="1255486"/>
          </a:xfrm>
        </p:spPr>
        <p:txBody>
          <a:bodyPr anchor="b">
            <a:normAutofit/>
          </a:bodyPr>
          <a:lstStyle>
            <a:lvl1pPr>
              <a:defRPr sz="3600"/>
            </a:lvl1pPr>
          </a:lstStyle>
          <a:p>
            <a:r>
              <a:rPr lang="en-US" dirty="0"/>
              <a:t>Click to edit Master title style</a:t>
            </a:r>
            <a:endParaRPr lang="en-GB" dirty="0"/>
          </a:p>
        </p:txBody>
      </p:sp>
      <p:sp>
        <p:nvSpPr>
          <p:cNvPr id="3" name="Picture Placeholder 2">
            <a:extLst>
              <a:ext uri="{FF2B5EF4-FFF2-40B4-BE49-F238E27FC236}">
                <a16:creationId xmlns:a16="http://schemas.microsoft.com/office/drawing/2014/main" id="{FB401A65-36E9-75E7-2C99-A3E54302453D}"/>
              </a:ext>
            </a:extLst>
          </p:cNvPr>
          <p:cNvSpPr>
            <a:spLocks noGrp="1"/>
          </p:cNvSpPr>
          <p:nvPr>
            <p:ph type="pic" idx="1"/>
          </p:nvPr>
        </p:nvSpPr>
        <p:spPr>
          <a:xfrm>
            <a:off x="5183188" y="1284514"/>
            <a:ext cx="5762398" cy="4576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10" name="Footer Placeholder 4">
            <a:extLst>
              <a:ext uri="{FF2B5EF4-FFF2-40B4-BE49-F238E27FC236}">
                <a16:creationId xmlns:a16="http://schemas.microsoft.com/office/drawing/2014/main" id="{42425175-C340-950A-69CF-C6171BA23D5C}"/>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2024</a:t>
            </a:r>
          </a:p>
          <a:p>
            <a:pPr marL="0" marR="0" lvl="0" indent="0" algn="r" defTabSz="9144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Version 1, January 2024</a:t>
            </a:r>
            <a:endParaRPr lang="en-GB" dirty="0">
              <a:latin typeface="Arial" panose="020B0604020202020204" pitchFamily="34" charset="0"/>
              <a:cs typeface="Arial" panose="020B0604020202020204" pitchFamily="34" charset="0"/>
            </a:endParaRPr>
          </a:p>
        </p:txBody>
      </p:sp>
      <p:sp>
        <p:nvSpPr>
          <p:cNvPr id="13" name="Text Placeholder 12">
            <a:extLst>
              <a:ext uri="{FF2B5EF4-FFF2-40B4-BE49-F238E27FC236}">
                <a16:creationId xmlns:a16="http://schemas.microsoft.com/office/drawing/2014/main" id="{4B12EA37-2B28-33A5-1D17-A7374800F6F7}"/>
              </a:ext>
            </a:extLst>
          </p:cNvPr>
          <p:cNvSpPr>
            <a:spLocks noGrp="1"/>
          </p:cNvSpPr>
          <p:nvPr>
            <p:ph type="body" sz="quarter" idx="11"/>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
        <p:nvSpPr>
          <p:cNvPr id="4" name="Text Placeholder 5">
            <a:extLst>
              <a:ext uri="{FF2B5EF4-FFF2-40B4-BE49-F238E27FC236}">
                <a16:creationId xmlns:a16="http://schemas.microsoft.com/office/drawing/2014/main" id="{2B62C6E0-46EF-437B-CFEB-4B65E34ADC21}"/>
              </a:ext>
            </a:extLst>
          </p:cNvPr>
          <p:cNvSpPr>
            <a:spLocks noGrp="1"/>
          </p:cNvSpPr>
          <p:nvPr>
            <p:ph type="body" sz="quarter" idx="14"/>
          </p:nvPr>
        </p:nvSpPr>
        <p:spPr>
          <a:xfrm>
            <a:off x="9973929" y="162686"/>
            <a:ext cx="2078545" cy="365125"/>
          </a:xfrm>
          <a:prstGeom prst="flowChartAlternateProcess">
            <a:avLst/>
          </a:prstGeom>
          <a:solidFill>
            <a:srgbClr val="F1995D"/>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Tree>
    <p:extLst>
      <p:ext uri="{BB962C8B-B14F-4D97-AF65-F5344CB8AC3E}">
        <p14:creationId xmlns:p14="http://schemas.microsoft.com/office/powerpoint/2010/main" val="134694834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ctivity_two box">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4" name="Footer Placeholder 4">
            <a:extLst>
              <a:ext uri="{FF2B5EF4-FFF2-40B4-BE49-F238E27FC236}">
                <a16:creationId xmlns:a16="http://schemas.microsoft.com/office/drawing/2014/main" id="{F886DD7F-EBE6-95A7-5C4D-FB522DE24B7B}"/>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2024</a:t>
            </a:r>
          </a:p>
          <a:p>
            <a:pPr marL="0" marR="0" lvl="0" indent="0" algn="r" defTabSz="9144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Version 1, January 2024</a:t>
            </a:r>
            <a:endParaRPr lang="en-GB" dirty="0">
              <a:latin typeface="Arial" panose="020B0604020202020204" pitchFamily="34" charset="0"/>
              <a:cs typeface="Arial" panose="020B0604020202020204" pitchFamily="34" charset="0"/>
            </a:endParaRPr>
          </a:p>
        </p:txBody>
      </p:sp>
      <p:sp>
        <p:nvSpPr>
          <p:cNvPr id="5" name="Content Placeholder 2">
            <a:extLst>
              <a:ext uri="{FF2B5EF4-FFF2-40B4-BE49-F238E27FC236}">
                <a16:creationId xmlns:a16="http://schemas.microsoft.com/office/drawing/2014/main" id="{7D15544B-F175-9EAE-3425-9D9811AB2A77}"/>
              </a:ext>
            </a:extLst>
          </p:cNvPr>
          <p:cNvSpPr>
            <a:spLocks noGrp="1"/>
          </p:cNvSpPr>
          <p:nvPr>
            <p:ph idx="10"/>
          </p:nvPr>
        </p:nvSpPr>
        <p:spPr>
          <a:xfrm>
            <a:off x="838200" y="1978025"/>
            <a:ext cx="5196840" cy="4351338"/>
          </a:xfrm>
          <a:noFill/>
          <a:ln w="28575">
            <a:solidFill>
              <a:srgbClr val="FFF5C4"/>
            </a:solidFill>
          </a:ln>
        </p:spPr>
        <p:txBody>
          <a:bodyPr lIns="180000" tIns="180000" rIns="180000" bIns="18000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Content Placeholder 2">
            <a:extLst>
              <a:ext uri="{FF2B5EF4-FFF2-40B4-BE49-F238E27FC236}">
                <a16:creationId xmlns:a16="http://schemas.microsoft.com/office/drawing/2014/main" id="{401330FB-8399-C74E-BF60-F600FDC5CC02}"/>
              </a:ext>
            </a:extLst>
          </p:cNvPr>
          <p:cNvSpPr>
            <a:spLocks noGrp="1"/>
          </p:cNvSpPr>
          <p:nvPr>
            <p:ph idx="11"/>
          </p:nvPr>
        </p:nvSpPr>
        <p:spPr>
          <a:xfrm>
            <a:off x="6168046" y="1978025"/>
            <a:ext cx="5196840" cy="4351338"/>
          </a:xfrm>
          <a:noFill/>
          <a:ln w="28575">
            <a:solidFill>
              <a:srgbClr val="FFF5C4"/>
            </a:solidFill>
          </a:ln>
        </p:spPr>
        <p:txBody>
          <a:bodyPr lIns="180000" tIns="180000" rIns="180000" bIns="18000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Text Placeholder 12">
            <a:extLst>
              <a:ext uri="{FF2B5EF4-FFF2-40B4-BE49-F238E27FC236}">
                <a16:creationId xmlns:a16="http://schemas.microsoft.com/office/drawing/2014/main" id="{E5148E20-5D43-7AC1-2CBA-646804B0C41F}"/>
              </a:ext>
            </a:extLst>
          </p:cNvPr>
          <p:cNvSpPr>
            <a:spLocks noGrp="1"/>
          </p:cNvSpPr>
          <p:nvPr>
            <p:ph type="body" sz="quarter" idx="12"/>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
        <p:nvSpPr>
          <p:cNvPr id="3" name="Text Placeholder 5">
            <a:extLst>
              <a:ext uri="{FF2B5EF4-FFF2-40B4-BE49-F238E27FC236}">
                <a16:creationId xmlns:a16="http://schemas.microsoft.com/office/drawing/2014/main" id="{DE05CFA6-FB5A-1E49-1F0A-E11C421F4B81}"/>
              </a:ext>
            </a:extLst>
          </p:cNvPr>
          <p:cNvSpPr>
            <a:spLocks noGrp="1"/>
          </p:cNvSpPr>
          <p:nvPr>
            <p:ph type="body" sz="quarter" idx="14"/>
          </p:nvPr>
        </p:nvSpPr>
        <p:spPr>
          <a:xfrm>
            <a:off x="9973929" y="162686"/>
            <a:ext cx="2078545" cy="365125"/>
          </a:xfrm>
          <a:prstGeom prst="flowChartAlternateProcess">
            <a:avLst/>
          </a:prstGeom>
          <a:solidFill>
            <a:srgbClr val="F1995D"/>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Tree>
    <p:extLst>
      <p:ext uri="{BB962C8B-B14F-4D97-AF65-F5344CB8AC3E}">
        <p14:creationId xmlns:p14="http://schemas.microsoft.com/office/powerpoint/2010/main" val="3437132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ctivity_text+box">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871D481-6A8A-F2BA-8418-1DA536508979}"/>
              </a:ext>
            </a:extLst>
          </p:cNvPr>
          <p:cNvSpPr>
            <a:spLocks noGrp="1"/>
          </p:cNvSpPr>
          <p:nvPr>
            <p:ph idx="1"/>
          </p:nvPr>
        </p:nvSpPr>
        <p:spPr>
          <a:xfrm>
            <a:off x="838200" y="1825625"/>
            <a:ext cx="7083829" cy="4351338"/>
          </a:xfrm>
          <a:solidFill>
            <a:schemeClr val="bg1"/>
          </a:solidFill>
        </p:spPr>
        <p:txBody>
          <a:bodyPr lIns="180000" tIns="180000" rIns="180000" bIns="18000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4">
            <a:extLst>
              <a:ext uri="{FF2B5EF4-FFF2-40B4-BE49-F238E27FC236}">
                <a16:creationId xmlns:a16="http://schemas.microsoft.com/office/drawing/2014/main" id="{F886DD7F-EBE6-95A7-5C4D-FB522DE24B7B}"/>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2024</a:t>
            </a:r>
          </a:p>
          <a:p>
            <a:pPr marL="0" marR="0" lvl="0" indent="0" algn="r" defTabSz="9144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Version 1, January 2024</a:t>
            </a:r>
            <a:endParaRPr lang="en-GB" dirty="0">
              <a:latin typeface="Arial" panose="020B0604020202020204" pitchFamily="34" charset="0"/>
              <a:cs typeface="Arial" panose="020B0604020202020204" pitchFamily="34" charset="0"/>
            </a:endParaRPr>
          </a:p>
        </p:txBody>
      </p:sp>
      <p:sp>
        <p:nvSpPr>
          <p:cNvPr id="5" name="Content Placeholder 2">
            <a:extLst>
              <a:ext uri="{FF2B5EF4-FFF2-40B4-BE49-F238E27FC236}">
                <a16:creationId xmlns:a16="http://schemas.microsoft.com/office/drawing/2014/main" id="{B5360CA8-9563-DFF9-85DA-504D23632949}"/>
              </a:ext>
            </a:extLst>
          </p:cNvPr>
          <p:cNvSpPr>
            <a:spLocks noGrp="1"/>
          </p:cNvSpPr>
          <p:nvPr>
            <p:ph idx="10"/>
          </p:nvPr>
        </p:nvSpPr>
        <p:spPr>
          <a:xfrm>
            <a:off x="8179724" y="1825625"/>
            <a:ext cx="3174076" cy="4351338"/>
          </a:xfrm>
          <a:custGeom>
            <a:avLst/>
            <a:gdLst>
              <a:gd name="connsiteX0" fmla="*/ 0 w 3174076"/>
              <a:gd name="connsiteY0" fmla="*/ 0 h 4351338"/>
              <a:gd name="connsiteX1" fmla="*/ 539593 w 3174076"/>
              <a:gd name="connsiteY1" fmla="*/ 0 h 4351338"/>
              <a:gd name="connsiteX2" fmla="*/ 1079186 w 3174076"/>
              <a:gd name="connsiteY2" fmla="*/ 0 h 4351338"/>
              <a:gd name="connsiteX3" fmla="*/ 1650520 w 3174076"/>
              <a:gd name="connsiteY3" fmla="*/ 0 h 4351338"/>
              <a:gd name="connsiteX4" fmla="*/ 2253594 w 3174076"/>
              <a:gd name="connsiteY4" fmla="*/ 0 h 4351338"/>
              <a:gd name="connsiteX5" fmla="*/ 3174076 w 3174076"/>
              <a:gd name="connsiteY5" fmla="*/ 0 h 4351338"/>
              <a:gd name="connsiteX6" fmla="*/ 3174076 w 3174076"/>
              <a:gd name="connsiteY6" fmla="*/ 708646 h 4351338"/>
              <a:gd name="connsiteX7" fmla="*/ 3174076 w 3174076"/>
              <a:gd name="connsiteY7" fmla="*/ 1199726 h 4351338"/>
              <a:gd name="connsiteX8" fmla="*/ 3174076 w 3174076"/>
              <a:gd name="connsiteY8" fmla="*/ 1734319 h 4351338"/>
              <a:gd name="connsiteX9" fmla="*/ 3174076 w 3174076"/>
              <a:gd name="connsiteY9" fmla="*/ 2312425 h 4351338"/>
              <a:gd name="connsiteX10" fmla="*/ 3174076 w 3174076"/>
              <a:gd name="connsiteY10" fmla="*/ 2890532 h 4351338"/>
              <a:gd name="connsiteX11" fmla="*/ 3174076 w 3174076"/>
              <a:gd name="connsiteY11" fmla="*/ 3425125 h 4351338"/>
              <a:gd name="connsiteX12" fmla="*/ 3174076 w 3174076"/>
              <a:gd name="connsiteY12" fmla="*/ 4351338 h 4351338"/>
              <a:gd name="connsiteX13" fmla="*/ 2475779 w 3174076"/>
              <a:gd name="connsiteY13" fmla="*/ 4351338 h 4351338"/>
              <a:gd name="connsiteX14" fmla="*/ 1809223 w 3174076"/>
              <a:gd name="connsiteY14" fmla="*/ 4351338 h 4351338"/>
              <a:gd name="connsiteX15" fmla="*/ 1206149 w 3174076"/>
              <a:gd name="connsiteY15" fmla="*/ 4351338 h 4351338"/>
              <a:gd name="connsiteX16" fmla="*/ 0 w 3174076"/>
              <a:gd name="connsiteY16" fmla="*/ 4351338 h 4351338"/>
              <a:gd name="connsiteX17" fmla="*/ 0 w 3174076"/>
              <a:gd name="connsiteY17" fmla="*/ 3642692 h 4351338"/>
              <a:gd name="connsiteX18" fmla="*/ 0 w 3174076"/>
              <a:gd name="connsiteY18" fmla="*/ 3151612 h 4351338"/>
              <a:gd name="connsiteX19" fmla="*/ 0 w 3174076"/>
              <a:gd name="connsiteY19" fmla="*/ 2486479 h 4351338"/>
              <a:gd name="connsiteX20" fmla="*/ 0 w 3174076"/>
              <a:gd name="connsiteY20" fmla="*/ 1995399 h 4351338"/>
              <a:gd name="connsiteX21" fmla="*/ 0 w 3174076"/>
              <a:gd name="connsiteY21" fmla="*/ 1286753 h 4351338"/>
              <a:gd name="connsiteX22" fmla="*/ 0 w 3174076"/>
              <a:gd name="connsiteY22" fmla="*/ 665133 h 4351338"/>
              <a:gd name="connsiteX23" fmla="*/ 0 w 3174076"/>
              <a:gd name="connsiteY23" fmla="*/ 0 h 4351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74076" h="4351338" fill="none" extrusionOk="0">
                <a:moveTo>
                  <a:pt x="0" y="0"/>
                </a:moveTo>
                <a:cubicBezTo>
                  <a:pt x="268416" y="-23827"/>
                  <a:pt x="352197" y="24648"/>
                  <a:pt x="539593" y="0"/>
                </a:cubicBezTo>
                <a:cubicBezTo>
                  <a:pt x="726989" y="-24648"/>
                  <a:pt x="971240" y="-20080"/>
                  <a:pt x="1079186" y="0"/>
                </a:cubicBezTo>
                <a:cubicBezTo>
                  <a:pt x="1187132" y="20080"/>
                  <a:pt x="1440798" y="-18762"/>
                  <a:pt x="1650520" y="0"/>
                </a:cubicBezTo>
                <a:cubicBezTo>
                  <a:pt x="1860242" y="18762"/>
                  <a:pt x="2083458" y="-8389"/>
                  <a:pt x="2253594" y="0"/>
                </a:cubicBezTo>
                <a:cubicBezTo>
                  <a:pt x="2423730" y="8389"/>
                  <a:pt x="2941083" y="-37671"/>
                  <a:pt x="3174076" y="0"/>
                </a:cubicBezTo>
                <a:cubicBezTo>
                  <a:pt x="3171503" y="328352"/>
                  <a:pt x="3162404" y="507417"/>
                  <a:pt x="3174076" y="708646"/>
                </a:cubicBezTo>
                <a:cubicBezTo>
                  <a:pt x="3185748" y="909875"/>
                  <a:pt x="3188485" y="1079887"/>
                  <a:pt x="3174076" y="1199726"/>
                </a:cubicBezTo>
                <a:cubicBezTo>
                  <a:pt x="3159667" y="1319565"/>
                  <a:pt x="3151895" y="1579508"/>
                  <a:pt x="3174076" y="1734319"/>
                </a:cubicBezTo>
                <a:cubicBezTo>
                  <a:pt x="3196257" y="1889130"/>
                  <a:pt x="3195829" y="2045705"/>
                  <a:pt x="3174076" y="2312425"/>
                </a:cubicBezTo>
                <a:cubicBezTo>
                  <a:pt x="3152323" y="2579145"/>
                  <a:pt x="3169865" y="2685824"/>
                  <a:pt x="3174076" y="2890532"/>
                </a:cubicBezTo>
                <a:cubicBezTo>
                  <a:pt x="3178287" y="3095240"/>
                  <a:pt x="3171104" y="3213803"/>
                  <a:pt x="3174076" y="3425125"/>
                </a:cubicBezTo>
                <a:cubicBezTo>
                  <a:pt x="3177048" y="3636447"/>
                  <a:pt x="3154403" y="4108609"/>
                  <a:pt x="3174076" y="4351338"/>
                </a:cubicBezTo>
                <a:cubicBezTo>
                  <a:pt x="3031832" y="4321705"/>
                  <a:pt x="2622579" y="4372546"/>
                  <a:pt x="2475779" y="4351338"/>
                </a:cubicBezTo>
                <a:cubicBezTo>
                  <a:pt x="2328979" y="4330130"/>
                  <a:pt x="2072231" y="4349691"/>
                  <a:pt x="1809223" y="4351338"/>
                </a:cubicBezTo>
                <a:cubicBezTo>
                  <a:pt x="1546215" y="4352985"/>
                  <a:pt x="1343102" y="4378518"/>
                  <a:pt x="1206149" y="4351338"/>
                </a:cubicBezTo>
                <a:cubicBezTo>
                  <a:pt x="1069196" y="4324158"/>
                  <a:pt x="376438" y="4330080"/>
                  <a:pt x="0" y="4351338"/>
                </a:cubicBezTo>
                <a:cubicBezTo>
                  <a:pt x="32564" y="4157387"/>
                  <a:pt x="11478" y="3815685"/>
                  <a:pt x="0" y="3642692"/>
                </a:cubicBezTo>
                <a:cubicBezTo>
                  <a:pt x="-11478" y="3469699"/>
                  <a:pt x="-17769" y="3356878"/>
                  <a:pt x="0" y="3151612"/>
                </a:cubicBezTo>
                <a:cubicBezTo>
                  <a:pt x="17769" y="2946346"/>
                  <a:pt x="12578" y="2797666"/>
                  <a:pt x="0" y="2486479"/>
                </a:cubicBezTo>
                <a:cubicBezTo>
                  <a:pt x="-12578" y="2175292"/>
                  <a:pt x="-9907" y="2104087"/>
                  <a:pt x="0" y="1995399"/>
                </a:cubicBezTo>
                <a:cubicBezTo>
                  <a:pt x="9907" y="1886711"/>
                  <a:pt x="11327" y="1512831"/>
                  <a:pt x="0" y="1286753"/>
                </a:cubicBezTo>
                <a:cubicBezTo>
                  <a:pt x="-11327" y="1060675"/>
                  <a:pt x="5859" y="832266"/>
                  <a:pt x="0" y="665133"/>
                </a:cubicBezTo>
                <a:cubicBezTo>
                  <a:pt x="-5859" y="498000"/>
                  <a:pt x="75" y="259686"/>
                  <a:pt x="0" y="0"/>
                </a:cubicBezTo>
                <a:close/>
              </a:path>
              <a:path w="3174076" h="4351338" stroke="0" extrusionOk="0">
                <a:moveTo>
                  <a:pt x="0" y="0"/>
                </a:moveTo>
                <a:cubicBezTo>
                  <a:pt x="238831" y="14723"/>
                  <a:pt x="480051" y="-10538"/>
                  <a:pt x="698297" y="0"/>
                </a:cubicBezTo>
                <a:cubicBezTo>
                  <a:pt x="916543" y="10538"/>
                  <a:pt x="1154726" y="13383"/>
                  <a:pt x="1301371" y="0"/>
                </a:cubicBezTo>
                <a:cubicBezTo>
                  <a:pt x="1448016" y="-13383"/>
                  <a:pt x="1807132" y="-30"/>
                  <a:pt x="1999668" y="0"/>
                </a:cubicBezTo>
                <a:cubicBezTo>
                  <a:pt x="2192204" y="30"/>
                  <a:pt x="2655866" y="13746"/>
                  <a:pt x="3174076" y="0"/>
                </a:cubicBezTo>
                <a:cubicBezTo>
                  <a:pt x="3154416" y="328479"/>
                  <a:pt x="3156727" y="507405"/>
                  <a:pt x="3174076" y="665133"/>
                </a:cubicBezTo>
                <a:cubicBezTo>
                  <a:pt x="3191425" y="822861"/>
                  <a:pt x="3193977" y="1042506"/>
                  <a:pt x="3174076" y="1199726"/>
                </a:cubicBezTo>
                <a:cubicBezTo>
                  <a:pt x="3154175" y="1356946"/>
                  <a:pt x="3183847" y="1517591"/>
                  <a:pt x="3174076" y="1821346"/>
                </a:cubicBezTo>
                <a:cubicBezTo>
                  <a:pt x="3164305" y="2125101"/>
                  <a:pt x="3194528" y="2073601"/>
                  <a:pt x="3174076" y="2312425"/>
                </a:cubicBezTo>
                <a:cubicBezTo>
                  <a:pt x="3153624" y="2551249"/>
                  <a:pt x="3185805" y="2772558"/>
                  <a:pt x="3174076" y="2934045"/>
                </a:cubicBezTo>
                <a:cubicBezTo>
                  <a:pt x="3162347" y="3095532"/>
                  <a:pt x="3155247" y="3369274"/>
                  <a:pt x="3174076" y="3599178"/>
                </a:cubicBezTo>
                <a:cubicBezTo>
                  <a:pt x="3192905" y="3829082"/>
                  <a:pt x="3154199" y="4122520"/>
                  <a:pt x="3174076" y="4351338"/>
                </a:cubicBezTo>
                <a:cubicBezTo>
                  <a:pt x="2875561" y="4332635"/>
                  <a:pt x="2778934" y="4334576"/>
                  <a:pt x="2571002" y="4351338"/>
                </a:cubicBezTo>
                <a:cubicBezTo>
                  <a:pt x="2363070" y="4368100"/>
                  <a:pt x="2267472" y="4359571"/>
                  <a:pt x="2031409" y="4351338"/>
                </a:cubicBezTo>
                <a:cubicBezTo>
                  <a:pt x="1795346" y="4343105"/>
                  <a:pt x="1673628" y="4348935"/>
                  <a:pt x="1396593" y="4351338"/>
                </a:cubicBezTo>
                <a:cubicBezTo>
                  <a:pt x="1119558" y="4353741"/>
                  <a:pt x="1036303" y="4351322"/>
                  <a:pt x="793519" y="4351338"/>
                </a:cubicBezTo>
                <a:cubicBezTo>
                  <a:pt x="550735" y="4351354"/>
                  <a:pt x="330547" y="4384738"/>
                  <a:pt x="0" y="4351338"/>
                </a:cubicBezTo>
                <a:cubicBezTo>
                  <a:pt x="12507" y="4129693"/>
                  <a:pt x="4998" y="4047075"/>
                  <a:pt x="0" y="3860258"/>
                </a:cubicBezTo>
                <a:cubicBezTo>
                  <a:pt x="-4998" y="3673441"/>
                  <a:pt x="3114" y="3407381"/>
                  <a:pt x="0" y="3151612"/>
                </a:cubicBezTo>
                <a:cubicBezTo>
                  <a:pt x="-3114" y="2895843"/>
                  <a:pt x="16768" y="2799560"/>
                  <a:pt x="0" y="2617019"/>
                </a:cubicBezTo>
                <a:cubicBezTo>
                  <a:pt x="-16768" y="2434478"/>
                  <a:pt x="-28652" y="2250010"/>
                  <a:pt x="0" y="1908373"/>
                </a:cubicBezTo>
                <a:cubicBezTo>
                  <a:pt x="28652" y="1566736"/>
                  <a:pt x="-2930" y="1442324"/>
                  <a:pt x="0" y="1199726"/>
                </a:cubicBezTo>
                <a:cubicBezTo>
                  <a:pt x="2930" y="957128"/>
                  <a:pt x="8576" y="401800"/>
                  <a:pt x="0" y="0"/>
                </a:cubicBezTo>
                <a:close/>
              </a:path>
            </a:pathLst>
          </a:custGeom>
          <a:solidFill>
            <a:srgbClr val="FFF5C4"/>
          </a:solidFill>
          <a:ln w="19050" cap="sq">
            <a:solidFill>
              <a:srgbClr val="534C29"/>
            </a:solidFill>
            <a:extLst>
              <a:ext uri="{C807C97D-BFC1-408E-A445-0C87EB9F89A2}">
                <ask:lineSketchStyleProps xmlns:ask="http://schemas.microsoft.com/office/drawing/2018/sketchyshapes" sd="809461488">
                  <ask:type>
                    <ask:lineSketchFreehand/>
                  </ask:type>
                </ask:lineSketchStyleProps>
              </a:ext>
            </a:extLst>
          </a:ln>
        </p:spPr>
        <p:txBody>
          <a:bodyPr lIns="180000" tIns="180000" rIns="180000" bIns="18000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Text Placeholder 12">
            <a:extLst>
              <a:ext uri="{FF2B5EF4-FFF2-40B4-BE49-F238E27FC236}">
                <a16:creationId xmlns:a16="http://schemas.microsoft.com/office/drawing/2014/main" id="{6EB070F2-6F26-BF10-67CE-69E180ABB023}"/>
              </a:ext>
            </a:extLst>
          </p:cNvPr>
          <p:cNvSpPr>
            <a:spLocks noGrp="1"/>
          </p:cNvSpPr>
          <p:nvPr>
            <p:ph type="body" sz="quarter" idx="11"/>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
        <p:nvSpPr>
          <p:cNvPr id="8" name="Text Placeholder 5">
            <a:extLst>
              <a:ext uri="{FF2B5EF4-FFF2-40B4-BE49-F238E27FC236}">
                <a16:creationId xmlns:a16="http://schemas.microsoft.com/office/drawing/2014/main" id="{78F13B2F-E75D-A0E3-4CBA-ECA797356F77}"/>
              </a:ext>
            </a:extLst>
          </p:cNvPr>
          <p:cNvSpPr>
            <a:spLocks noGrp="1"/>
          </p:cNvSpPr>
          <p:nvPr>
            <p:ph type="body" sz="quarter" idx="14"/>
          </p:nvPr>
        </p:nvSpPr>
        <p:spPr>
          <a:xfrm>
            <a:off x="9973929" y="162686"/>
            <a:ext cx="2078545" cy="365125"/>
          </a:xfrm>
          <a:prstGeom prst="flowChartAlternateProcess">
            <a:avLst/>
          </a:prstGeom>
          <a:solidFill>
            <a:srgbClr val="F1995D"/>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Tree>
    <p:extLst>
      <p:ext uri="{BB962C8B-B14F-4D97-AF65-F5344CB8AC3E}">
        <p14:creationId xmlns:p14="http://schemas.microsoft.com/office/powerpoint/2010/main" val="268158071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solida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871D481-6A8A-F2BA-8418-1DA536508979}"/>
              </a:ext>
            </a:extLst>
          </p:cNvPr>
          <p:cNvSpPr>
            <a:spLocks noGrp="1"/>
          </p:cNvSpPr>
          <p:nvPr>
            <p:ph idx="1"/>
          </p:nvPr>
        </p:nvSpPr>
        <p:spPr>
          <a:xfrm>
            <a:off x="838199" y="1825625"/>
            <a:ext cx="10515599"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Footer Placeholder 4">
            <a:extLst>
              <a:ext uri="{FF2B5EF4-FFF2-40B4-BE49-F238E27FC236}">
                <a16:creationId xmlns:a16="http://schemas.microsoft.com/office/drawing/2014/main" id="{DC2ED04E-677C-C92B-8D41-838378B5328C}"/>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2024</a:t>
            </a:r>
          </a:p>
          <a:p>
            <a:pPr marL="0" marR="0" lvl="0" indent="0" algn="r" defTabSz="9144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Version 1, January 2024</a:t>
            </a:r>
            <a:endParaRPr lang="en-GB" dirty="0">
              <a:latin typeface="Arial" panose="020B0604020202020204" pitchFamily="34" charset="0"/>
              <a:cs typeface="Arial" panose="020B0604020202020204" pitchFamily="34" charset="0"/>
            </a:endParaRPr>
          </a:p>
        </p:txBody>
      </p:sp>
      <p:sp>
        <p:nvSpPr>
          <p:cNvPr id="10" name="Text Placeholder 5">
            <a:extLst>
              <a:ext uri="{FF2B5EF4-FFF2-40B4-BE49-F238E27FC236}">
                <a16:creationId xmlns:a16="http://schemas.microsoft.com/office/drawing/2014/main" id="{FF5D3C5C-5B7F-CBEB-FEEC-39FE9832DEA5}"/>
              </a:ext>
            </a:extLst>
          </p:cNvPr>
          <p:cNvSpPr>
            <a:spLocks noGrp="1"/>
          </p:cNvSpPr>
          <p:nvPr>
            <p:ph type="body" sz="quarter" idx="14"/>
          </p:nvPr>
        </p:nvSpPr>
        <p:spPr>
          <a:xfrm>
            <a:off x="9973929" y="162686"/>
            <a:ext cx="2078545" cy="365125"/>
          </a:xfrm>
          <a:prstGeom prst="flowChartAlternateProcess">
            <a:avLst/>
          </a:prstGeom>
          <a:solidFill>
            <a:srgbClr val="8E53EF"/>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4" name="Text Placeholder 12">
            <a:extLst>
              <a:ext uri="{FF2B5EF4-FFF2-40B4-BE49-F238E27FC236}">
                <a16:creationId xmlns:a16="http://schemas.microsoft.com/office/drawing/2014/main" id="{EBB2B898-75E4-BA92-0EDE-F8F75E140AC5}"/>
              </a:ext>
            </a:extLst>
          </p:cNvPr>
          <p:cNvSpPr>
            <a:spLocks noGrp="1"/>
          </p:cNvSpPr>
          <p:nvPr>
            <p:ph type="body" sz="quarter" idx="11"/>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Tree>
    <p:extLst>
      <p:ext uri="{BB962C8B-B14F-4D97-AF65-F5344CB8AC3E}">
        <p14:creationId xmlns:p14="http://schemas.microsoft.com/office/powerpoint/2010/main" val="152047606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esson paus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50E12BB-9714-8016-5459-5843FDB8A246}"/>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0" y="1610869"/>
            <a:ext cx="12192000" cy="5247131"/>
          </a:xfrm>
          <a:prstGeom prst="rect">
            <a:avLst/>
          </a:prstGeom>
        </p:spPr>
      </p:pic>
      <p:sp>
        <p:nvSpPr>
          <p:cNvPr id="7" name="Footer Placeholder 4">
            <a:extLst>
              <a:ext uri="{FF2B5EF4-FFF2-40B4-BE49-F238E27FC236}">
                <a16:creationId xmlns:a16="http://schemas.microsoft.com/office/drawing/2014/main" id="{1FE61FDA-5E2B-208F-5A20-01FC775E7B9F}"/>
              </a:ext>
            </a:extLst>
          </p:cNvPr>
          <p:cNvSpPr txBox="1">
            <a:spLocks/>
          </p:cNvSpPr>
          <p:nvPr userDrawn="1"/>
        </p:nvSpPr>
        <p:spPr>
          <a:xfrm>
            <a:off x="40386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2024</a:t>
            </a:r>
          </a:p>
          <a:p>
            <a:r>
              <a:rPr lang="en-US" dirty="0">
                <a:latin typeface="Arial" panose="020B0604020202020204" pitchFamily="34" charset="0"/>
                <a:cs typeface="Arial" panose="020B0604020202020204" pitchFamily="34" charset="0"/>
              </a:rPr>
              <a:t>Version 1, January 2024</a:t>
            </a:r>
            <a:endParaRPr lang="en-GB" dirty="0">
              <a:latin typeface="Arial" panose="020B0604020202020204" pitchFamily="34" charset="0"/>
              <a:cs typeface="Arial" panose="020B0604020202020204" pitchFamily="34" charset="0"/>
            </a:endParaRPr>
          </a:p>
        </p:txBody>
      </p:sp>
      <p:sp>
        <p:nvSpPr>
          <p:cNvPr id="2" name="Title 1">
            <a:extLst>
              <a:ext uri="{FF2B5EF4-FFF2-40B4-BE49-F238E27FC236}">
                <a16:creationId xmlns:a16="http://schemas.microsoft.com/office/drawing/2014/main" id="{62A84B42-8716-CE90-6869-48F287E44CE1}"/>
              </a:ext>
            </a:extLst>
          </p:cNvPr>
          <p:cNvSpPr>
            <a:spLocks noGrp="1"/>
          </p:cNvSpPr>
          <p:nvPr>
            <p:ph type="ctrTitle"/>
          </p:nvPr>
        </p:nvSpPr>
        <p:spPr>
          <a:xfrm>
            <a:off x="1524000" y="3835106"/>
            <a:ext cx="9144000" cy="875845"/>
          </a:xfrm>
        </p:spPr>
        <p:txBody>
          <a:bodyPr anchor="b" anchorCtr="0">
            <a:noAutofit/>
          </a:bodyPr>
          <a:lstStyle>
            <a:lvl1pPr algn="ctr">
              <a:defRPr sz="5200" b="1">
                <a:solidFill>
                  <a:srgbClr val="534C29"/>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8" name="Subtitle 2">
            <a:extLst>
              <a:ext uri="{FF2B5EF4-FFF2-40B4-BE49-F238E27FC236}">
                <a16:creationId xmlns:a16="http://schemas.microsoft.com/office/drawing/2014/main" id="{CC25522E-F1EB-D453-3C62-8C88FCE29CDD}"/>
              </a:ext>
            </a:extLst>
          </p:cNvPr>
          <p:cNvSpPr>
            <a:spLocks noGrp="1"/>
          </p:cNvSpPr>
          <p:nvPr>
            <p:ph type="subTitle" idx="1"/>
          </p:nvPr>
        </p:nvSpPr>
        <p:spPr>
          <a:xfrm>
            <a:off x="1524000" y="4903189"/>
            <a:ext cx="9144000" cy="1316636"/>
          </a:xfrm>
        </p:spPr>
        <p:txBody>
          <a:bodyPr>
            <a:noAutofit/>
          </a:bodyPr>
          <a:lstStyle>
            <a:lvl1pPr marL="0" indent="0" algn="ctr">
              <a:buNone/>
              <a:defRPr sz="2800">
                <a:solidFill>
                  <a:schemeClr val="tx1">
                    <a:lumMod val="65000"/>
                    <a:lumOff val="3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pic>
        <p:nvPicPr>
          <p:cNvPr id="5" name="Picture 4" descr="A picture containing screenshot, graphics, pattern, circle&#10;&#10;Description automatically generated">
            <a:extLst>
              <a:ext uri="{FF2B5EF4-FFF2-40B4-BE49-F238E27FC236}">
                <a16:creationId xmlns:a16="http://schemas.microsoft.com/office/drawing/2014/main" id="{8437C381-8074-A17F-F687-533B90ACEC07}"/>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9483453" y="491318"/>
            <a:ext cx="2178305" cy="914500"/>
          </a:xfrm>
          <a:prstGeom prst="rect">
            <a:avLst/>
          </a:prstGeom>
        </p:spPr>
      </p:pic>
    </p:spTree>
    <p:extLst>
      <p:ext uri="{BB962C8B-B14F-4D97-AF65-F5344CB8AC3E}">
        <p14:creationId xmlns:p14="http://schemas.microsoft.com/office/powerpoint/2010/main" val="409347033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_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871D481-6A8A-F2BA-8418-1DA536508979}"/>
              </a:ext>
            </a:extLst>
          </p:cNvPr>
          <p:cNvSpPr>
            <a:spLocks noGrp="1"/>
          </p:cNvSpPr>
          <p:nvPr>
            <p:ph idx="1"/>
          </p:nvPr>
        </p:nvSpPr>
        <p:spPr>
          <a:xfrm>
            <a:off x="838200" y="1825625"/>
            <a:ext cx="64008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Footer Placeholder 4">
            <a:extLst>
              <a:ext uri="{FF2B5EF4-FFF2-40B4-BE49-F238E27FC236}">
                <a16:creationId xmlns:a16="http://schemas.microsoft.com/office/drawing/2014/main" id="{DC2ED04E-677C-C92B-8D41-838378B5328C}"/>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2024</a:t>
            </a:r>
          </a:p>
          <a:p>
            <a:pPr marL="0" marR="0" lvl="0" indent="0" algn="r" defTabSz="9144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Version 1, January 2024</a:t>
            </a:r>
            <a:endParaRPr lang="en-GB" dirty="0">
              <a:latin typeface="Arial" panose="020B0604020202020204" pitchFamily="34" charset="0"/>
              <a:cs typeface="Arial" panose="020B0604020202020204" pitchFamily="34" charset="0"/>
            </a:endParaRPr>
          </a:p>
        </p:txBody>
      </p:sp>
      <p:sp>
        <p:nvSpPr>
          <p:cNvPr id="9" name="Text Placeholder 8">
            <a:extLst>
              <a:ext uri="{FF2B5EF4-FFF2-40B4-BE49-F238E27FC236}">
                <a16:creationId xmlns:a16="http://schemas.microsoft.com/office/drawing/2014/main" id="{A5DD11EB-73B6-9FA1-9358-3BB8241E05F7}"/>
              </a:ext>
            </a:extLst>
          </p:cNvPr>
          <p:cNvSpPr>
            <a:spLocks noGrp="1"/>
          </p:cNvSpPr>
          <p:nvPr>
            <p:ph type="body" sz="quarter" idx="10"/>
          </p:nvPr>
        </p:nvSpPr>
        <p:spPr>
          <a:xfrm>
            <a:off x="7530353" y="1825625"/>
            <a:ext cx="3823447" cy="4351338"/>
          </a:xfrm>
          <a:solidFill>
            <a:schemeClr val="bg1"/>
          </a:solidFill>
          <a:ln w="28575">
            <a:solidFill>
              <a:srgbClr val="88A2FF"/>
            </a:solidFill>
          </a:ln>
        </p:spPr>
        <p:txBody>
          <a:bodyPr lIns="180000" tIns="144000" rIns="180000" bIns="144000">
            <a:noAutofit/>
          </a:bodyPr>
          <a:lstStyle>
            <a:lvl1pPr marL="0" indent="0">
              <a:buNone/>
              <a:defRPr sz="1800"/>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Click to edit Master text styles</a:t>
            </a:r>
          </a:p>
        </p:txBody>
      </p:sp>
      <p:sp>
        <p:nvSpPr>
          <p:cNvPr id="10" name="Text Placeholder 5">
            <a:extLst>
              <a:ext uri="{FF2B5EF4-FFF2-40B4-BE49-F238E27FC236}">
                <a16:creationId xmlns:a16="http://schemas.microsoft.com/office/drawing/2014/main" id="{FF5D3C5C-5B7F-CBEB-FEEC-39FE9832DEA5}"/>
              </a:ext>
            </a:extLst>
          </p:cNvPr>
          <p:cNvSpPr>
            <a:spLocks noGrp="1"/>
          </p:cNvSpPr>
          <p:nvPr>
            <p:ph type="body" sz="quarter" idx="14"/>
          </p:nvPr>
        </p:nvSpPr>
        <p:spPr>
          <a:xfrm>
            <a:off x="9973929" y="162686"/>
            <a:ext cx="2078545" cy="365125"/>
          </a:xfrm>
          <a:prstGeom prst="flowChartAlternateProcess">
            <a:avLst/>
          </a:prstGeom>
          <a:solidFill>
            <a:srgbClr val="88A2FF"/>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11" name="Text Placeholder 12">
            <a:extLst>
              <a:ext uri="{FF2B5EF4-FFF2-40B4-BE49-F238E27FC236}">
                <a16:creationId xmlns:a16="http://schemas.microsoft.com/office/drawing/2014/main" id="{35391365-8BD4-3948-009B-4610525006BF}"/>
              </a:ext>
            </a:extLst>
          </p:cNvPr>
          <p:cNvSpPr>
            <a:spLocks noGrp="1"/>
          </p:cNvSpPr>
          <p:nvPr>
            <p:ph type="body" sz="quarter" idx="11"/>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Tree>
    <p:extLst>
      <p:ext uri="{BB962C8B-B14F-4D97-AF65-F5344CB8AC3E}">
        <p14:creationId xmlns:p14="http://schemas.microsoft.com/office/powerpoint/2010/main" val="294610314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ro_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871D481-6A8A-F2BA-8418-1DA536508979}"/>
              </a:ext>
            </a:extLst>
          </p:cNvPr>
          <p:cNvSpPr>
            <a:spLocks noGrp="1"/>
          </p:cNvSpPr>
          <p:nvPr>
            <p:ph idx="1"/>
          </p:nvPr>
        </p:nvSpPr>
        <p:spPr>
          <a:solidFill>
            <a:srgbClr val="FFF5C4"/>
          </a:solidFill>
        </p:spPr>
        <p:txBody>
          <a:bodyPr lIns="180000" tIns="180000" rIns="180000" bIns="18000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Footer Placeholder 4">
            <a:extLst>
              <a:ext uri="{FF2B5EF4-FFF2-40B4-BE49-F238E27FC236}">
                <a16:creationId xmlns:a16="http://schemas.microsoft.com/office/drawing/2014/main" id="{F886DD7F-EBE6-95A7-5C4D-FB522DE24B7B}"/>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2024</a:t>
            </a:r>
          </a:p>
          <a:p>
            <a:pPr marL="0" marR="0" lvl="0" indent="0" algn="r" defTabSz="9144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Version 1, January 2024</a:t>
            </a:r>
            <a:endParaRPr lang="en-GB" dirty="0">
              <a:latin typeface="Arial" panose="020B0604020202020204" pitchFamily="34" charset="0"/>
              <a:cs typeface="Arial" panose="020B0604020202020204" pitchFamily="34" charset="0"/>
            </a:endParaRPr>
          </a:p>
        </p:txBody>
      </p:sp>
      <p:sp>
        <p:nvSpPr>
          <p:cNvPr id="6" name="Text Placeholder 5">
            <a:extLst>
              <a:ext uri="{FF2B5EF4-FFF2-40B4-BE49-F238E27FC236}">
                <a16:creationId xmlns:a16="http://schemas.microsoft.com/office/drawing/2014/main" id="{D3389DC1-D122-5083-AC82-273A6F5C1A1E}"/>
              </a:ext>
            </a:extLst>
          </p:cNvPr>
          <p:cNvSpPr>
            <a:spLocks noGrp="1"/>
          </p:cNvSpPr>
          <p:nvPr>
            <p:ph type="body" sz="quarter" idx="14"/>
          </p:nvPr>
        </p:nvSpPr>
        <p:spPr>
          <a:xfrm>
            <a:off x="9973929" y="162686"/>
            <a:ext cx="2078545" cy="365125"/>
          </a:xfrm>
          <a:prstGeom prst="flowChartAlternateProcess">
            <a:avLst/>
          </a:prstGeom>
          <a:solidFill>
            <a:srgbClr val="88A2FF"/>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7" name="Text Placeholder 12">
            <a:extLst>
              <a:ext uri="{FF2B5EF4-FFF2-40B4-BE49-F238E27FC236}">
                <a16:creationId xmlns:a16="http://schemas.microsoft.com/office/drawing/2014/main" id="{927FA953-FAA1-35E6-D6EB-E529BDA03F7B}"/>
              </a:ext>
            </a:extLst>
          </p:cNvPr>
          <p:cNvSpPr>
            <a:spLocks noGrp="1"/>
          </p:cNvSpPr>
          <p:nvPr>
            <p:ph type="body" sz="quarter" idx="11"/>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Tree>
    <p:extLst>
      <p:ext uri="{BB962C8B-B14F-4D97-AF65-F5344CB8AC3E}">
        <p14:creationId xmlns:p14="http://schemas.microsoft.com/office/powerpoint/2010/main" val="102447036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tro_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871D481-6A8A-F2BA-8418-1DA536508979}"/>
              </a:ext>
            </a:extLst>
          </p:cNvPr>
          <p:cNvSpPr>
            <a:spLocks noGrp="1"/>
          </p:cNvSpPr>
          <p:nvPr>
            <p:ph idx="1"/>
          </p:nvPr>
        </p:nvSpPr>
        <p:spPr>
          <a:xfrm>
            <a:off x="838199" y="1825625"/>
            <a:ext cx="5921829" cy="4351338"/>
          </a:xfrm>
          <a:solidFill>
            <a:srgbClr val="FFF5C4"/>
          </a:solidFill>
        </p:spPr>
        <p:txBody>
          <a:bodyPr lIns="180000" tIns="180000" rIns="180000" bIns="18000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4">
            <a:extLst>
              <a:ext uri="{FF2B5EF4-FFF2-40B4-BE49-F238E27FC236}">
                <a16:creationId xmlns:a16="http://schemas.microsoft.com/office/drawing/2014/main" id="{F886DD7F-EBE6-95A7-5C4D-FB522DE24B7B}"/>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2024</a:t>
            </a:r>
          </a:p>
          <a:p>
            <a:pPr marL="0" marR="0" lvl="0" indent="0" algn="r" defTabSz="9144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Version 1, January 2024</a:t>
            </a:r>
            <a:endParaRPr lang="en-GB" dirty="0">
              <a:latin typeface="Arial" panose="020B0604020202020204" pitchFamily="34" charset="0"/>
              <a:cs typeface="Arial" panose="020B0604020202020204" pitchFamily="34" charset="0"/>
            </a:endParaRPr>
          </a:p>
        </p:txBody>
      </p:sp>
      <p:sp>
        <p:nvSpPr>
          <p:cNvPr id="6" name="Text Placeholder 5">
            <a:extLst>
              <a:ext uri="{FF2B5EF4-FFF2-40B4-BE49-F238E27FC236}">
                <a16:creationId xmlns:a16="http://schemas.microsoft.com/office/drawing/2014/main" id="{D3389DC1-D122-5083-AC82-273A6F5C1A1E}"/>
              </a:ext>
            </a:extLst>
          </p:cNvPr>
          <p:cNvSpPr>
            <a:spLocks noGrp="1"/>
          </p:cNvSpPr>
          <p:nvPr>
            <p:ph type="body" sz="quarter" idx="14"/>
          </p:nvPr>
        </p:nvSpPr>
        <p:spPr>
          <a:xfrm>
            <a:off x="9973929" y="162686"/>
            <a:ext cx="2078545" cy="365125"/>
          </a:xfrm>
          <a:prstGeom prst="flowChartAlternateProcess">
            <a:avLst/>
          </a:prstGeom>
          <a:solidFill>
            <a:srgbClr val="88A2FF"/>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7" name="Picture Placeholder 6">
            <a:extLst>
              <a:ext uri="{FF2B5EF4-FFF2-40B4-BE49-F238E27FC236}">
                <a16:creationId xmlns:a16="http://schemas.microsoft.com/office/drawing/2014/main" id="{42D77770-603A-956D-71F8-59FAB1C35913}"/>
              </a:ext>
            </a:extLst>
          </p:cNvPr>
          <p:cNvSpPr>
            <a:spLocks noGrp="1"/>
          </p:cNvSpPr>
          <p:nvPr>
            <p:ph type="pic" sz="quarter" idx="15"/>
          </p:nvPr>
        </p:nvSpPr>
        <p:spPr>
          <a:xfrm>
            <a:off x="6989083" y="1825625"/>
            <a:ext cx="4364717" cy="4351338"/>
          </a:xfrm>
        </p:spPr>
        <p:txBody>
          <a:bodyPr/>
          <a:lstStyle/>
          <a:p>
            <a:endParaRPr lang="en-GB"/>
          </a:p>
        </p:txBody>
      </p:sp>
      <p:sp>
        <p:nvSpPr>
          <p:cNvPr id="8" name="Text Placeholder 12">
            <a:extLst>
              <a:ext uri="{FF2B5EF4-FFF2-40B4-BE49-F238E27FC236}">
                <a16:creationId xmlns:a16="http://schemas.microsoft.com/office/drawing/2014/main" id="{75581552-1077-6B8E-2257-50FA83522134}"/>
              </a:ext>
            </a:extLst>
          </p:cNvPr>
          <p:cNvSpPr>
            <a:spLocks noGrp="1"/>
          </p:cNvSpPr>
          <p:nvPr>
            <p:ph type="body" sz="quarter" idx="11"/>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Tree>
    <p:extLst>
      <p:ext uri="{BB962C8B-B14F-4D97-AF65-F5344CB8AC3E}">
        <p14:creationId xmlns:p14="http://schemas.microsoft.com/office/powerpoint/2010/main" val="242187406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tro_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871D481-6A8A-F2BA-8418-1DA536508979}"/>
              </a:ext>
            </a:extLst>
          </p:cNvPr>
          <p:cNvSpPr>
            <a:spLocks noGrp="1"/>
          </p:cNvSpPr>
          <p:nvPr>
            <p:ph idx="1"/>
          </p:nvPr>
        </p:nvSpPr>
        <p:spPr>
          <a:noFill/>
          <a:ln w="28575">
            <a:solidFill>
              <a:srgbClr val="E2EEBE"/>
            </a:solidFill>
          </a:ln>
        </p:spPr>
        <p:txBody>
          <a:bodyPr lIns="180000" tIns="180000" rIns="180000" bIns="18000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Footer Placeholder 4">
            <a:extLst>
              <a:ext uri="{FF2B5EF4-FFF2-40B4-BE49-F238E27FC236}">
                <a16:creationId xmlns:a16="http://schemas.microsoft.com/office/drawing/2014/main" id="{F886DD7F-EBE6-95A7-5C4D-FB522DE24B7B}"/>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2024</a:t>
            </a:r>
          </a:p>
          <a:p>
            <a:pPr marL="0" marR="0" lvl="0" indent="0" algn="r" defTabSz="9144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Version 1, January 2024</a:t>
            </a:r>
            <a:endParaRPr lang="en-GB" dirty="0">
              <a:latin typeface="Arial" panose="020B0604020202020204" pitchFamily="34" charset="0"/>
              <a:cs typeface="Arial" panose="020B0604020202020204" pitchFamily="34" charset="0"/>
            </a:endParaRPr>
          </a:p>
        </p:txBody>
      </p:sp>
      <p:sp>
        <p:nvSpPr>
          <p:cNvPr id="6" name="Text Placeholder 5">
            <a:extLst>
              <a:ext uri="{FF2B5EF4-FFF2-40B4-BE49-F238E27FC236}">
                <a16:creationId xmlns:a16="http://schemas.microsoft.com/office/drawing/2014/main" id="{6456402D-9FD0-4E90-15E7-18D5BE698653}"/>
              </a:ext>
            </a:extLst>
          </p:cNvPr>
          <p:cNvSpPr>
            <a:spLocks noGrp="1"/>
          </p:cNvSpPr>
          <p:nvPr>
            <p:ph type="body" sz="quarter" idx="14"/>
          </p:nvPr>
        </p:nvSpPr>
        <p:spPr>
          <a:xfrm>
            <a:off x="9973929" y="162686"/>
            <a:ext cx="2078545" cy="365125"/>
          </a:xfrm>
          <a:prstGeom prst="flowChartAlternateProcess">
            <a:avLst/>
          </a:prstGeom>
          <a:solidFill>
            <a:srgbClr val="88A2FF"/>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7" name="Text Placeholder 12">
            <a:extLst>
              <a:ext uri="{FF2B5EF4-FFF2-40B4-BE49-F238E27FC236}">
                <a16:creationId xmlns:a16="http://schemas.microsoft.com/office/drawing/2014/main" id="{EB95CEFE-2254-582E-AA71-BEC4140C9FBA}"/>
              </a:ext>
            </a:extLst>
          </p:cNvPr>
          <p:cNvSpPr>
            <a:spLocks noGrp="1"/>
          </p:cNvSpPr>
          <p:nvPr>
            <p:ph type="body" sz="quarter" idx="11"/>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Tree>
    <p:extLst>
      <p:ext uri="{BB962C8B-B14F-4D97-AF65-F5344CB8AC3E}">
        <p14:creationId xmlns:p14="http://schemas.microsoft.com/office/powerpoint/2010/main" val="406210001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ctivity_video">
    <p:spTree>
      <p:nvGrpSpPr>
        <p:cNvPr id="1" name=""/>
        <p:cNvGrpSpPr/>
        <p:nvPr/>
      </p:nvGrpSpPr>
      <p:grpSpPr>
        <a:xfrm>
          <a:off x="0" y="0"/>
          <a:ext cx="0" cy="0"/>
          <a:chOff x="0" y="0"/>
          <a:chExt cx="0" cy="0"/>
        </a:xfrm>
      </p:grpSpPr>
      <p:pic>
        <p:nvPicPr>
          <p:cNvPr id="13" name="Picture 12" descr="A picture containing pattern, circle, screenshot, design&#10;&#10;Description automatically generated">
            <a:extLst>
              <a:ext uri="{FF2B5EF4-FFF2-40B4-BE49-F238E27FC236}">
                <a16:creationId xmlns:a16="http://schemas.microsoft.com/office/drawing/2014/main" id="{26D4B314-F49E-12B5-620F-16A35F5C2F52}"/>
              </a:ext>
            </a:extLst>
          </p:cNvPr>
          <p:cNvPicPr>
            <a:picLocks noChangeAspect="1"/>
          </p:cNvPicPr>
          <p:nvPr userDrawn="1"/>
        </p:nvPicPr>
        <p:blipFill rotWithShape="1">
          <a:blip r:embed="rId2" cstate="screen">
            <a:alphaModFix amt="5000"/>
            <a:extLst>
              <a:ext uri="{28A0092B-C50C-407E-A947-70E740481C1C}">
                <a14:useLocalDpi xmlns:a14="http://schemas.microsoft.com/office/drawing/2010/main"/>
              </a:ext>
            </a:extLst>
          </a:blip>
          <a:srcRect/>
          <a:stretch/>
        </p:blipFill>
        <p:spPr>
          <a:xfrm>
            <a:off x="1797985" y="-1"/>
            <a:ext cx="10394015" cy="6858001"/>
          </a:xfrm>
          <a:prstGeom prst="rect">
            <a:avLst/>
          </a:prstGeom>
        </p:spPr>
      </p:pic>
      <p:sp>
        <p:nvSpPr>
          <p:cNvPr id="6" name="Text Placeholder 5">
            <a:extLst>
              <a:ext uri="{FF2B5EF4-FFF2-40B4-BE49-F238E27FC236}">
                <a16:creationId xmlns:a16="http://schemas.microsoft.com/office/drawing/2014/main" id="{484CE04A-DDCC-591C-6176-D8C409627AF1}"/>
              </a:ext>
            </a:extLst>
          </p:cNvPr>
          <p:cNvSpPr>
            <a:spLocks noGrp="1"/>
          </p:cNvSpPr>
          <p:nvPr>
            <p:ph type="body" sz="quarter" idx="14"/>
          </p:nvPr>
        </p:nvSpPr>
        <p:spPr>
          <a:xfrm>
            <a:off x="9973929" y="162686"/>
            <a:ext cx="2078545" cy="365125"/>
          </a:xfrm>
          <a:prstGeom prst="flowChartAlternateProcess">
            <a:avLst/>
          </a:prstGeom>
          <a:solidFill>
            <a:srgbClr val="F1995D"/>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10" name="Media Placeholder 9">
            <a:extLst>
              <a:ext uri="{FF2B5EF4-FFF2-40B4-BE49-F238E27FC236}">
                <a16:creationId xmlns:a16="http://schemas.microsoft.com/office/drawing/2014/main" id="{0095BD2F-F391-2580-EF45-78A8400DE8A8}"/>
              </a:ext>
            </a:extLst>
          </p:cNvPr>
          <p:cNvSpPr>
            <a:spLocks noGrp="1"/>
          </p:cNvSpPr>
          <p:nvPr>
            <p:ph type="media" sz="quarter" idx="12"/>
          </p:nvPr>
        </p:nvSpPr>
        <p:spPr>
          <a:xfrm>
            <a:off x="1345277" y="1825625"/>
            <a:ext cx="2863468" cy="2014538"/>
          </a:xfrm>
        </p:spPr>
        <p:txBody>
          <a:bodyPr/>
          <a:lstStyle/>
          <a:p>
            <a:endParaRPr lang="en-GB"/>
          </a:p>
        </p:txBody>
      </p:sp>
      <p:sp>
        <p:nvSpPr>
          <p:cNvPr id="14" name="Footer Placeholder 4">
            <a:extLst>
              <a:ext uri="{FF2B5EF4-FFF2-40B4-BE49-F238E27FC236}">
                <a16:creationId xmlns:a16="http://schemas.microsoft.com/office/drawing/2014/main" id="{42B8CCDF-DB6F-8C00-F908-1C017D9AF93B}"/>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2024</a:t>
            </a:r>
          </a:p>
          <a:p>
            <a:pPr marL="0" marR="0" lvl="0" indent="0" algn="r" defTabSz="9144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Version 1, January 2024</a:t>
            </a:r>
            <a:endParaRPr lang="en-GB" dirty="0">
              <a:latin typeface="Arial" panose="020B0604020202020204" pitchFamily="34" charset="0"/>
              <a:cs typeface="Arial" panose="020B0604020202020204" pitchFamily="34" charset="0"/>
            </a:endParaRPr>
          </a:p>
        </p:txBody>
      </p:sp>
      <p:sp>
        <p:nvSpPr>
          <p:cNvPr id="7" name="Text Placeholder 12">
            <a:extLst>
              <a:ext uri="{FF2B5EF4-FFF2-40B4-BE49-F238E27FC236}">
                <a16:creationId xmlns:a16="http://schemas.microsoft.com/office/drawing/2014/main" id="{2528ACA5-1D17-0F9C-8E33-B422C18BAE2D}"/>
              </a:ext>
            </a:extLst>
          </p:cNvPr>
          <p:cNvSpPr>
            <a:spLocks noGrp="1"/>
          </p:cNvSpPr>
          <p:nvPr>
            <p:ph type="body" sz="quarter" idx="15"/>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
        <p:nvSpPr>
          <p:cNvPr id="9" name="Media Placeholder 9">
            <a:extLst>
              <a:ext uri="{FF2B5EF4-FFF2-40B4-BE49-F238E27FC236}">
                <a16:creationId xmlns:a16="http://schemas.microsoft.com/office/drawing/2014/main" id="{7C2FE202-B601-6147-0FB5-4AB7192AC6B6}"/>
              </a:ext>
            </a:extLst>
          </p:cNvPr>
          <p:cNvSpPr>
            <a:spLocks noGrp="1"/>
          </p:cNvSpPr>
          <p:nvPr>
            <p:ph type="media" sz="quarter" idx="16"/>
          </p:nvPr>
        </p:nvSpPr>
        <p:spPr>
          <a:xfrm>
            <a:off x="4913252" y="1825625"/>
            <a:ext cx="2868020" cy="2014538"/>
          </a:xfrm>
        </p:spPr>
        <p:txBody>
          <a:bodyPr/>
          <a:lstStyle/>
          <a:p>
            <a:endParaRPr lang="en-GB" dirty="0"/>
          </a:p>
        </p:txBody>
      </p:sp>
      <p:sp>
        <p:nvSpPr>
          <p:cNvPr id="11" name="Media Placeholder 9">
            <a:extLst>
              <a:ext uri="{FF2B5EF4-FFF2-40B4-BE49-F238E27FC236}">
                <a16:creationId xmlns:a16="http://schemas.microsoft.com/office/drawing/2014/main" id="{F0776623-6A70-FD98-13E7-8CFD1D7A8CD8}"/>
              </a:ext>
            </a:extLst>
          </p:cNvPr>
          <p:cNvSpPr>
            <a:spLocks noGrp="1"/>
          </p:cNvSpPr>
          <p:nvPr>
            <p:ph type="media" sz="quarter" idx="17"/>
          </p:nvPr>
        </p:nvSpPr>
        <p:spPr>
          <a:xfrm>
            <a:off x="8485779" y="1825625"/>
            <a:ext cx="2868020" cy="2014538"/>
          </a:xfrm>
        </p:spPr>
        <p:txBody>
          <a:bodyPr/>
          <a:lstStyle/>
          <a:p>
            <a:endParaRPr lang="en-GB"/>
          </a:p>
        </p:txBody>
      </p:sp>
      <p:sp>
        <p:nvSpPr>
          <p:cNvPr id="15" name="Media Placeholder 9">
            <a:extLst>
              <a:ext uri="{FF2B5EF4-FFF2-40B4-BE49-F238E27FC236}">
                <a16:creationId xmlns:a16="http://schemas.microsoft.com/office/drawing/2014/main" id="{80610CF5-9B18-B334-BD20-03A5707860BB}"/>
              </a:ext>
            </a:extLst>
          </p:cNvPr>
          <p:cNvSpPr>
            <a:spLocks noGrp="1"/>
          </p:cNvSpPr>
          <p:nvPr>
            <p:ph type="media" sz="quarter" idx="18"/>
          </p:nvPr>
        </p:nvSpPr>
        <p:spPr>
          <a:xfrm>
            <a:off x="3128522" y="4046026"/>
            <a:ext cx="2869506" cy="2014538"/>
          </a:xfrm>
        </p:spPr>
        <p:txBody>
          <a:bodyPr/>
          <a:lstStyle/>
          <a:p>
            <a:endParaRPr lang="en-GB" dirty="0"/>
          </a:p>
        </p:txBody>
      </p:sp>
      <p:sp>
        <p:nvSpPr>
          <p:cNvPr id="16" name="Media Placeholder 9">
            <a:extLst>
              <a:ext uri="{FF2B5EF4-FFF2-40B4-BE49-F238E27FC236}">
                <a16:creationId xmlns:a16="http://schemas.microsoft.com/office/drawing/2014/main" id="{97A3AAEF-B4B9-1F0C-2696-3B9A63ECF378}"/>
              </a:ext>
            </a:extLst>
          </p:cNvPr>
          <p:cNvSpPr>
            <a:spLocks noGrp="1"/>
          </p:cNvSpPr>
          <p:nvPr>
            <p:ph type="media" sz="quarter" idx="19"/>
          </p:nvPr>
        </p:nvSpPr>
        <p:spPr>
          <a:xfrm>
            <a:off x="6701049" y="4046026"/>
            <a:ext cx="2869506" cy="2014538"/>
          </a:xfrm>
        </p:spPr>
        <p:txBody>
          <a:bodyPr/>
          <a:lstStyle/>
          <a:p>
            <a:endParaRPr lang="en-GB"/>
          </a:p>
        </p:txBody>
      </p:sp>
      <p:sp>
        <p:nvSpPr>
          <p:cNvPr id="17" name="Oval 16">
            <a:extLst>
              <a:ext uri="{FF2B5EF4-FFF2-40B4-BE49-F238E27FC236}">
                <a16:creationId xmlns:a16="http://schemas.microsoft.com/office/drawing/2014/main" id="{3B25DEF2-95E9-AF12-BA85-B95BD95DF635}"/>
              </a:ext>
            </a:extLst>
          </p:cNvPr>
          <p:cNvSpPr/>
          <p:nvPr userDrawn="1"/>
        </p:nvSpPr>
        <p:spPr>
          <a:xfrm>
            <a:off x="838200" y="1825625"/>
            <a:ext cx="507077" cy="507077"/>
          </a:xfrm>
          <a:prstGeom prst="ellipse">
            <a:avLst/>
          </a:prstGeom>
          <a:solidFill>
            <a:srgbClr val="534C2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1</a:t>
            </a:r>
          </a:p>
        </p:txBody>
      </p:sp>
      <p:sp>
        <p:nvSpPr>
          <p:cNvPr id="18" name="Oval 17">
            <a:extLst>
              <a:ext uri="{FF2B5EF4-FFF2-40B4-BE49-F238E27FC236}">
                <a16:creationId xmlns:a16="http://schemas.microsoft.com/office/drawing/2014/main" id="{E458A704-8E63-8F81-D087-D63DDA59B5B6}"/>
              </a:ext>
            </a:extLst>
          </p:cNvPr>
          <p:cNvSpPr/>
          <p:nvPr userDrawn="1"/>
        </p:nvSpPr>
        <p:spPr>
          <a:xfrm>
            <a:off x="4406175" y="1825625"/>
            <a:ext cx="507077" cy="507077"/>
          </a:xfrm>
          <a:prstGeom prst="ellipse">
            <a:avLst/>
          </a:prstGeom>
          <a:solidFill>
            <a:srgbClr val="534C2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2</a:t>
            </a:r>
          </a:p>
        </p:txBody>
      </p:sp>
      <p:sp>
        <p:nvSpPr>
          <p:cNvPr id="19" name="Oval 18">
            <a:extLst>
              <a:ext uri="{FF2B5EF4-FFF2-40B4-BE49-F238E27FC236}">
                <a16:creationId xmlns:a16="http://schemas.microsoft.com/office/drawing/2014/main" id="{F33E243A-5AF3-2E4C-DF7E-DFCFF2A8F8EF}"/>
              </a:ext>
            </a:extLst>
          </p:cNvPr>
          <p:cNvSpPr/>
          <p:nvPr userDrawn="1"/>
        </p:nvSpPr>
        <p:spPr>
          <a:xfrm>
            <a:off x="7983254" y="1825625"/>
            <a:ext cx="507077" cy="507077"/>
          </a:xfrm>
          <a:prstGeom prst="ellipse">
            <a:avLst/>
          </a:prstGeom>
          <a:solidFill>
            <a:srgbClr val="534C2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3</a:t>
            </a:r>
          </a:p>
        </p:txBody>
      </p:sp>
      <p:sp>
        <p:nvSpPr>
          <p:cNvPr id="20" name="Oval 19">
            <a:extLst>
              <a:ext uri="{FF2B5EF4-FFF2-40B4-BE49-F238E27FC236}">
                <a16:creationId xmlns:a16="http://schemas.microsoft.com/office/drawing/2014/main" id="{B7C2A6B0-34D4-2DD9-9C4C-3A414954B402}"/>
              </a:ext>
            </a:extLst>
          </p:cNvPr>
          <p:cNvSpPr/>
          <p:nvPr userDrawn="1"/>
        </p:nvSpPr>
        <p:spPr>
          <a:xfrm>
            <a:off x="2621445" y="4046026"/>
            <a:ext cx="507077" cy="507077"/>
          </a:xfrm>
          <a:prstGeom prst="ellipse">
            <a:avLst/>
          </a:prstGeom>
          <a:solidFill>
            <a:srgbClr val="534C2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4</a:t>
            </a:r>
          </a:p>
        </p:txBody>
      </p:sp>
      <p:sp>
        <p:nvSpPr>
          <p:cNvPr id="21" name="Oval 20">
            <a:extLst>
              <a:ext uri="{FF2B5EF4-FFF2-40B4-BE49-F238E27FC236}">
                <a16:creationId xmlns:a16="http://schemas.microsoft.com/office/drawing/2014/main" id="{E5FF401B-B15A-7261-E346-3FFC29F079E8}"/>
              </a:ext>
            </a:extLst>
          </p:cNvPr>
          <p:cNvSpPr/>
          <p:nvPr userDrawn="1"/>
        </p:nvSpPr>
        <p:spPr>
          <a:xfrm>
            <a:off x="6193974" y="4046026"/>
            <a:ext cx="507077" cy="507077"/>
          </a:xfrm>
          <a:prstGeom prst="ellipse">
            <a:avLst/>
          </a:prstGeom>
          <a:solidFill>
            <a:srgbClr val="534C2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5</a:t>
            </a:r>
          </a:p>
        </p:txBody>
      </p:sp>
    </p:spTree>
    <p:extLst>
      <p:ext uri="{BB962C8B-B14F-4D97-AF65-F5344CB8AC3E}">
        <p14:creationId xmlns:p14="http://schemas.microsoft.com/office/powerpoint/2010/main" val="131225646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Activity_video+caption">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484CE04A-DDCC-591C-6176-D8C409627AF1}"/>
              </a:ext>
            </a:extLst>
          </p:cNvPr>
          <p:cNvSpPr>
            <a:spLocks noGrp="1"/>
          </p:cNvSpPr>
          <p:nvPr>
            <p:ph type="body" sz="quarter" idx="14"/>
          </p:nvPr>
        </p:nvSpPr>
        <p:spPr>
          <a:xfrm>
            <a:off x="9973929" y="162686"/>
            <a:ext cx="2078545" cy="365125"/>
          </a:xfrm>
          <a:prstGeom prst="flowChartAlternateProcess">
            <a:avLst/>
          </a:prstGeom>
          <a:solidFill>
            <a:srgbClr val="F1995D"/>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10" name="Media Placeholder 9">
            <a:extLst>
              <a:ext uri="{FF2B5EF4-FFF2-40B4-BE49-F238E27FC236}">
                <a16:creationId xmlns:a16="http://schemas.microsoft.com/office/drawing/2014/main" id="{0095BD2F-F391-2580-EF45-78A8400DE8A8}"/>
              </a:ext>
            </a:extLst>
          </p:cNvPr>
          <p:cNvSpPr>
            <a:spLocks noGrp="1"/>
          </p:cNvSpPr>
          <p:nvPr>
            <p:ph type="media" sz="quarter" idx="12"/>
          </p:nvPr>
        </p:nvSpPr>
        <p:spPr>
          <a:xfrm>
            <a:off x="838200" y="1825625"/>
            <a:ext cx="10515600" cy="3714142"/>
          </a:xfrm>
        </p:spPr>
        <p:txBody>
          <a:bodyPr/>
          <a:lstStyle/>
          <a:p>
            <a:endParaRPr lang="en-GB"/>
          </a:p>
        </p:txBody>
      </p:sp>
      <p:sp>
        <p:nvSpPr>
          <p:cNvPr id="14" name="Footer Placeholder 4">
            <a:extLst>
              <a:ext uri="{FF2B5EF4-FFF2-40B4-BE49-F238E27FC236}">
                <a16:creationId xmlns:a16="http://schemas.microsoft.com/office/drawing/2014/main" id="{42B8CCDF-DB6F-8C00-F908-1C017D9AF93B}"/>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2024</a:t>
            </a:r>
          </a:p>
          <a:p>
            <a:pPr marL="0" marR="0" lvl="0" indent="0" algn="r" defTabSz="9144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Version 1, January 2024</a:t>
            </a:r>
            <a:endParaRPr lang="en-GB" dirty="0">
              <a:latin typeface="Arial" panose="020B0604020202020204" pitchFamily="34" charset="0"/>
              <a:cs typeface="Arial" panose="020B0604020202020204" pitchFamily="34" charset="0"/>
            </a:endParaRPr>
          </a:p>
        </p:txBody>
      </p:sp>
      <p:sp>
        <p:nvSpPr>
          <p:cNvPr id="7" name="Text Placeholder 12">
            <a:extLst>
              <a:ext uri="{FF2B5EF4-FFF2-40B4-BE49-F238E27FC236}">
                <a16:creationId xmlns:a16="http://schemas.microsoft.com/office/drawing/2014/main" id="{2528ACA5-1D17-0F9C-8E33-B422C18BAE2D}"/>
              </a:ext>
            </a:extLst>
          </p:cNvPr>
          <p:cNvSpPr>
            <a:spLocks noGrp="1"/>
          </p:cNvSpPr>
          <p:nvPr>
            <p:ph type="body" sz="quarter" idx="15"/>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
        <p:nvSpPr>
          <p:cNvPr id="3" name="Content Placeholder 2">
            <a:extLst>
              <a:ext uri="{FF2B5EF4-FFF2-40B4-BE49-F238E27FC236}">
                <a16:creationId xmlns:a16="http://schemas.microsoft.com/office/drawing/2014/main" id="{49AF71F1-E160-0253-6C35-1902EF17E141}"/>
              </a:ext>
            </a:extLst>
          </p:cNvPr>
          <p:cNvSpPr>
            <a:spLocks noGrp="1"/>
          </p:cNvSpPr>
          <p:nvPr>
            <p:ph idx="1"/>
          </p:nvPr>
        </p:nvSpPr>
        <p:spPr>
          <a:xfrm>
            <a:off x="838199" y="5744095"/>
            <a:ext cx="10515599" cy="432867"/>
          </a:xfrm>
        </p:spPr>
        <p:txBody>
          <a:bodyPr>
            <a:normAutofit/>
          </a:bodyPr>
          <a:lstStyle>
            <a:lvl1pPr marL="0" indent="0">
              <a:buNone/>
              <a:defRPr sz="1800"/>
            </a:lvl1pPr>
          </a:lstStyle>
          <a:p>
            <a:pPr lvl="0"/>
            <a:r>
              <a:rPr lang="en-US" dirty="0"/>
              <a:t>Click to edit Master text styles</a:t>
            </a:r>
          </a:p>
        </p:txBody>
      </p:sp>
    </p:spTree>
    <p:extLst>
      <p:ext uri="{BB962C8B-B14F-4D97-AF65-F5344CB8AC3E}">
        <p14:creationId xmlns:p14="http://schemas.microsoft.com/office/powerpoint/2010/main" val="18164837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ctivity_questions">
    <p:spTree>
      <p:nvGrpSpPr>
        <p:cNvPr id="1" name=""/>
        <p:cNvGrpSpPr/>
        <p:nvPr/>
      </p:nvGrpSpPr>
      <p:grpSpPr>
        <a:xfrm>
          <a:off x="0" y="0"/>
          <a:ext cx="0" cy="0"/>
          <a:chOff x="0" y="0"/>
          <a:chExt cx="0" cy="0"/>
        </a:xfrm>
      </p:grpSpPr>
      <p:pic>
        <p:nvPicPr>
          <p:cNvPr id="7" name="Picture 6" descr="A picture containing screenshot, design&#10;&#10;Description automatically generated">
            <a:extLst>
              <a:ext uri="{FF2B5EF4-FFF2-40B4-BE49-F238E27FC236}">
                <a16:creationId xmlns:a16="http://schemas.microsoft.com/office/drawing/2014/main" id="{A4C40C32-74F9-B9CA-C59A-65AD4DD3C82D}"/>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l="-3"/>
          <a:stretch/>
        </p:blipFill>
        <p:spPr>
          <a:xfrm>
            <a:off x="7556311" y="1610867"/>
            <a:ext cx="4635689" cy="5247132"/>
          </a:xfrm>
          <a:prstGeom prst="rect">
            <a:avLst/>
          </a:prstGeom>
        </p:spPr>
      </p:pic>
      <p:sp>
        <p:nvSpPr>
          <p:cNvPr id="2" name="Title 1">
            <a:extLst>
              <a:ext uri="{FF2B5EF4-FFF2-40B4-BE49-F238E27FC236}">
                <a16:creationId xmlns:a16="http://schemas.microsoft.com/office/drawing/2014/main" id="{6F9BF35E-4FF2-56EA-FEEA-82EBBA1503FF}"/>
              </a:ext>
            </a:extLst>
          </p:cNvPr>
          <p:cNvSpPr>
            <a:spLocks noGrp="1"/>
          </p:cNvSpPr>
          <p:nvPr>
            <p:ph type="title"/>
          </p:nvPr>
        </p:nvSpPr>
        <p:spPr/>
        <p:txBody>
          <a:body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EF412059-CE26-DF3F-AEE5-9C0A0884B475}"/>
              </a:ext>
            </a:extLst>
          </p:cNvPr>
          <p:cNvSpPr>
            <a:spLocks noGrp="1"/>
          </p:cNvSpPr>
          <p:nvPr>
            <p:ph sz="half" idx="1"/>
          </p:nvPr>
        </p:nvSpPr>
        <p:spPr>
          <a:xfrm>
            <a:off x="838199" y="1825625"/>
            <a:ext cx="640080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Footer Placeholder 4">
            <a:extLst>
              <a:ext uri="{FF2B5EF4-FFF2-40B4-BE49-F238E27FC236}">
                <a16:creationId xmlns:a16="http://schemas.microsoft.com/office/drawing/2014/main" id="{5A4879B2-B6EE-DE7B-2C83-25EEB102F0BB}"/>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2024</a:t>
            </a:r>
          </a:p>
          <a:p>
            <a:pPr marL="0" marR="0" lvl="0" indent="0" algn="r" defTabSz="9144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Version 1, January 2024</a:t>
            </a:r>
            <a:endParaRPr lang="en-GB" dirty="0">
              <a:latin typeface="Arial" panose="020B0604020202020204" pitchFamily="34" charset="0"/>
              <a:cs typeface="Arial" panose="020B0604020202020204" pitchFamily="34" charset="0"/>
            </a:endParaRPr>
          </a:p>
        </p:txBody>
      </p:sp>
      <p:sp>
        <p:nvSpPr>
          <p:cNvPr id="4" name="Text Placeholder 5">
            <a:extLst>
              <a:ext uri="{FF2B5EF4-FFF2-40B4-BE49-F238E27FC236}">
                <a16:creationId xmlns:a16="http://schemas.microsoft.com/office/drawing/2014/main" id="{56F986DF-3D2A-678C-B7BA-42B8340E3DC4}"/>
              </a:ext>
            </a:extLst>
          </p:cNvPr>
          <p:cNvSpPr>
            <a:spLocks noGrp="1"/>
          </p:cNvSpPr>
          <p:nvPr>
            <p:ph type="body" sz="quarter" idx="14"/>
          </p:nvPr>
        </p:nvSpPr>
        <p:spPr>
          <a:xfrm>
            <a:off x="9973929" y="162686"/>
            <a:ext cx="2078545" cy="365125"/>
          </a:xfrm>
          <a:prstGeom prst="flowChartAlternateProcess">
            <a:avLst/>
          </a:prstGeom>
          <a:solidFill>
            <a:srgbClr val="F1995D"/>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5" name="Text Placeholder 12">
            <a:extLst>
              <a:ext uri="{FF2B5EF4-FFF2-40B4-BE49-F238E27FC236}">
                <a16:creationId xmlns:a16="http://schemas.microsoft.com/office/drawing/2014/main" id="{1F936F32-0F00-143C-23D0-72E9A6BD48BA}"/>
              </a:ext>
            </a:extLst>
          </p:cNvPr>
          <p:cNvSpPr>
            <a:spLocks noGrp="1"/>
          </p:cNvSpPr>
          <p:nvPr>
            <p:ph type="body" sz="quarter" idx="11"/>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Tree>
    <p:extLst>
      <p:ext uri="{BB962C8B-B14F-4D97-AF65-F5344CB8AC3E}">
        <p14:creationId xmlns:p14="http://schemas.microsoft.com/office/powerpoint/2010/main" val="304757499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72BFA8-2D39-244F-4F2A-031D91E2EE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FDD84677-D669-F58E-69CC-70B9AE12C1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975293567"/>
      </p:ext>
    </p:extLst>
  </p:cSld>
  <p:clrMap bg1="lt1" tx1="dk1" bg2="lt2" tx2="dk2" accent1="accent1" accent2="accent2" accent3="accent3" accent4="accent4" accent5="accent5" accent6="accent6" hlink="hlink" folHlink="folHlink"/>
  <p:sldLayoutIdLst>
    <p:sldLayoutId id="2147483666" r:id="rId1"/>
    <p:sldLayoutId id="2147483660" r:id="rId2"/>
    <p:sldLayoutId id="2147483650" r:id="rId3"/>
    <p:sldLayoutId id="2147483661" r:id="rId4"/>
    <p:sldLayoutId id="2147483670" r:id="rId5"/>
    <p:sldLayoutId id="2147483665" r:id="rId6"/>
    <p:sldLayoutId id="2147483662" r:id="rId7"/>
    <p:sldLayoutId id="2147483671" r:id="rId8"/>
    <p:sldLayoutId id="2147483652" r:id="rId9"/>
    <p:sldLayoutId id="2147483664" r:id="rId10"/>
    <p:sldLayoutId id="2147483657" r:id="rId11"/>
    <p:sldLayoutId id="2147483667" r:id="rId12"/>
    <p:sldLayoutId id="2147483668" r:id="rId13"/>
    <p:sldLayoutId id="2147483669" r:id="rId14"/>
  </p:sldLayoutIdLst>
  <p:txStyles>
    <p:titleStyle>
      <a:lvl1pPr algn="l" defTabSz="914400" rtl="0" eaLnBrk="1" latinLnBrk="0" hangingPunct="1">
        <a:lnSpc>
          <a:spcPct val="90000"/>
        </a:lnSpc>
        <a:spcBef>
          <a:spcPct val="0"/>
        </a:spcBef>
        <a:buNone/>
        <a:defRPr sz="4000" kern="1200">
          <a:solidFill>
            <a:schemeClr val="tx1">
              <a:lumMod val="85000"/>
              <a:lumOff val="15000"/>
            </a:schemeClr>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08000"/>
        </a:lnSpc>
        <a:spcBef>
          <a:spcPts val="1000"/>
        </a:spcBef>
        <a:buClr>
          <a:srgbClr val="534C29"/>
        </a:buClr>
        <a:buFont typeface="Arial" panose="020B0604020202020204" pitchFamily="34" charset="0"/>
        <a:buChar char="•"/>
        <a:defRPr sz="24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8000"/>
        </a:lnSpc>
        <a:spcBef>
          <a:spcPts val="500"/>
        </a:spcBef>
        <a:buClr>
          <a:srgbClr val="534C29"/>
        </a:buClr>
        <a:buFont typeface="Arial" panose="020B0604020202020204" pitchFamily="34" charset="0"/>
        <a:buChar char="•"/>
        <a:defRPr sz="20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8000"/>
        </a:lnSpc>
        <a:spcBef>
          <a:spcPts val="500"/>
        </a:spcBef>
        <a:buClr>
          <a:srgbClr val="534C29"/>
        </a:buClr>
        <a:buFont typeface="Arial" panose="020B0604020202020204" pitchFamily="34" charset="0"/>
        <a:buChar char="•"/>
        <a:defRPr sz="18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8000"/>
        </a:lnSpc>
        <a:spcBef>
          <a:spcPts val="500"/>
        </a:spcBef>
        <a:buClr>
          <a:srgbClr val="534C29"/>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8000"/>
        </a:lnSpc>
        <a:spcBef>
          <a:spcPts val="500"/>
        </a:spcBef>
        <a:buClr>
          <a:srgbClr val="534C29"/>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hyperlink" Target="https://assets.publishing.service.gov.uk/government/uploads/system/uploads/attachment_data/file/415175/bis-15-200-whistleblowing-guidance-for-employers-and-code-of-practice.pdf" TargetMode="External"/><Relationship Id="rId7" Type="http://schemas.openxmlformats.org/officeDocument/2006/relationships/image" Target="../media/image13.jpeg"/><Relationship Id="rId2" Type="http://schemas.openxmlformats.org/officeDocument/2006/relationships/notesSlide" Target="../notesSlides/notesSlide9.xml"/><Relationship Id="rId1" Type="http://schemas.openxmlformats.org/officeDocument/2006/relationships/slideLayout" Target="../slideLayouts/slideLayout5.xml"/><Relationship Id="rId6" Type="http://schemas.openxmlformats.org/officeDocument/2006/relationships/hyperlink" Target="https://www.theguardian.com/world/2018/oct/09/i-had-a-moral-duty-whistleblowers-on-why-they-spoke-up" TargetMode="External"/><Relationship Id="rId5" Type="http://schemas.openxmlformats.org/officeDocument/2006/relationships/hyperlink" Target="https://youtu.be/0hLjuVyIIrs?feature=shared" TargetMode="External"/><Relationship Id="rId4" Type="http://schemas.openxmlformats.org/officeDocument/2006/relationships/hyperlink" Target="https://youtu.be/_Lx5VmAdZSI?feature=shared"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hyperlink" Target="http://www.microsoft.com/en-us/legal/compliance/sbc" TargetMode="External"/><Relationship Id="rId2" Type="http://schemas.openxmlformats.org/officeDocument/2006/relationships/hyperlink" Target="http://www.cisco.com/c/m/en_us/about/csr/esg-hub.html" TargetMode="Externa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8.xml"/><Relationship Id="rId1" Type="http://schemas.openxmlformats.org/officeDocument/2006/relationships/video" Target="https://player.vimeo.com/video/875898616?app_id=122963" TargetMode="External"/><Relationship Id="rId4" Type="http://schemas.openxmlformats.org/officeDocument/2006/relationships/image" Target="../media/image19.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hyperlink" Target="https://bard.google.com/" TargetMode="External"/><Relationship Id="rId2" Type="http://schemas.openxmlformats.org/officeDocument/2006/relationships/notesSlide" Target="../notesSlides/notesSlide2.xml"/><Relationship Id="rId1" Type="http://schemas.openxmlformats.org/officeDocument/2006/relationships/slideLayout" Target="../slideLayouts/slideLayout13.xml"/><Relationship Id="rId5" Type="http://schemas.openxmlformats.org/officeDocument/2006/relationships/hyperlink" Target="https://www.bing.com/" TargetMode="External"/><Relationship Id="rId4" Type="http://schemas.openxmlformats.org/officeDocument/2006/relationships/hyperlink" Target="https://openai.com/blog/chatgpt"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http://www.aboutamazon.com/about-us" TargetMode="External"/><Relationship Id="rId2" Type="http://schemas.openxmlformats.org/officeDocument/2006/relationships/hyperlink" Target="http://www.apple.com/diversity/" TargetMode="External"/><Relationship Id="rId1" Type="http://schemas.openxmlformats.org/officeDocument/2006/relationships/slideLayout" Target="../slideLayouts/slideLayout4.xml"/><Relationship Id="rId5" Type="http://schemas.openxmlformats.org/officeDocument/2006/relationships/hyperlink" Target="https://about.meta.com/uk/company-info/" TargetMode="External"/><Relationship Id="rId4" Type="http://schemas.openxmlformats.org/officeDocument/2006/relationships/hyperlink" Target="http://www.microsoft.com/en-us/about/values"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6.xml"/><Relationship Id="rId1" Type="http://schemas.openxmlformats.org/officeDocument/2006/relationships/slideLayout" Target="../slideLayouts/slideLayout5.xml"/><Relationship Id="rId5" Type="http://schemas.openxmlformats.org/officeDocument/2006/relationships/hyperlink" Target="https://www.fujitsu.com/global/about/philosophy/codeofconduct/" TargetMode="External"/><Relationship Id="rId4" Type="http://schemas.openxmlformats.org/officeDocument/2006/relationships/hyperlink" Target="https://www.bbc.com/aboutthebbc/reports/policies/codeofconduct"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DCE04C9-F46F-4224-A880-738B1633B564}"/>
              </a:ext>
            </a:extLst>
          </p:cNvPr>
          <p:cNvSpPr>
            <a:spLocks noGrp="1"/>
          </p:cNvSpPr>
          <p:nvPr>
            <p:ph type="ctrTitle"/>
          </p:nvPr>
        </p:nvSpPr>
        <p:spPr>
          <a:xfrm>
            <a:off x="1524000" y="3835106"/>
            <a:ext cx="9144000" cy="875845"/>
          </a:xfrm>
        </p:spPr>
        <p:txBody>
          <a:bodyPr>
            <a:normAutofit/>
          </a:bodyPr>
          <a:lstStyle/>
          <a:p>
            <a:r>
              <a:rPr lang="en-GB" dirty="0"/>
              <a:t>Digital</a:t>
            </a:r>
          </a:p>
        </p:txBody>
      </p:sp>
      <p:sp>
        <p:nvSpPr>
          <p:cNvPr id="7" name="Subtitle 6">
            <a:extLst>
              <a:ext uri="{FF2B5EF4-FFF2-40B4-BE49-F238E27FC236}">
                <a16:creationId xmlns:a16="http://schemas.microsoft.com/office/drawing/2014/main" id="{1F5EADF3-A590-4AFE-1185-A6960C9D1B6A}"/>
              </a:ext>
            </a:extLst>
          </p:cNvPr>
          <p:cNvSpPr>
            <a:spLocks noGrp="1"/>
          </p:cNvSpPr>
          <p:nvPr>
            <p:ph type="subTitle" idx="1"/>
          </p:nvPr>
        </p:nvSpPr>
        <p:spPr>
          <a:xfrm>
            <a:off x="1524000" y="4903189"/>
            <a:ext cx="9144000" cy="583211"/>
          </a:xfrm>
        </p:spPr>
        <p:txBody>
          <a:bodyPr>
            <a:normAutofit/>
          </a:bodyPr>
          <a:lstStyle/>
          <a:p>
            <a:r>
              <a:rPr lang="en-US" dirty="0"/>
              <a:t>Topic: Emerging issues and impact of digital</a:t>
            </a:r>
          </a:p>
        </p:txBody>
      </p:sp>
      <p:sp>
        <p:nvSpPr>
          <p:cNvPr id="4" name="Text Placeholder 3">
            <a:extLst>
              <a:ext uri="{FF2B5EF4-FFF2-40B4-BE49-F238E27FC236}">
                <a16:creationId xmlns:a16="http://schemas.microsoft.com/office/drawing/2014/main" id="{47867F5A-5A0F-C526-6E2A-AC6C470A9D34}"/>
              </a:ext>
            </a:extLst>
          </p:cNvPr>
          <p:cNvSpPr>
            <a:spLocks noGrp="1"/>
          </p:cNvSpPr>
          <p:nvPr>
            <p:ph type="body" sz="quarter" idx="10"/>
          </p:nvPr>
        </p:nvSpPr>
        <p:spPr>
          <a:xfrm>
            <a:off x="6096000" y="2476724"/>
            <a:ext cx="5623668" cy="534189"/>
          </a:xfrm>
        </p:spPr>
        <p:txBody>
          <a:bodyPr/>
          <a:lstStyle/>
          <a:p>
            <a:r>
              <a:rPr lang="en-GB" dirty="0"/>
              <a:t>Route: Digital</a:t>
            </a:r>
          </a:p>
        </p:txBody>
      </p:sp>
      <p:sp>
        <p:nvSpPr>
          <p:cNvPr id="5" name="Text Placeholder 4">
            <a:extLst>
              <a:ext uri="{FF2B5EF4-FFF2-40B4-BE49-F238E27FC236}">
                <a16:creationId xmlns:a16="http://schemas.microsoft.com/office/drawing/2014/main" id="{47751806-CAEB-6B9E-B21F-4278168228FD}"/>
              </a:ext>
            </a:extLst>
          </p:cNvPr>
          <p:cNvSpPr>
            <a:spLocks noGrp="1"/>
          </p:cNvSpPr>
          <p:nvPr>
            <p:ph type="body" sz="quarter" idx="11"/>
          </p:nvPr>
        </p:nvSpPr>
        <p:spPr>
          <a:xfrm>
            <a:off x="498764" y="5625863"/>
            <a:ext cx="11194472" cy="458004"/>
          </a:xfrm>
        </p:spPr>
        <p:txBody>
          <a:bodyPr/>
          <a:lstStyle/>
          <a:p>
            <a:r>
              <a:rPr lang="en-GB" dirty="0"/>
              <a:t>Lesson 2: Designing systems that reflect society and situational awareness</a:t>
            </a:r>
          </a:p>
        </p:txBody>
      </p:sp>
    </p:spTree>
    <p:extLst>
      <p:ext uri="{BB962C8B-B14F-4D97-AF65-F5344CB8AC3E}">
        <p14:creationId xmlns:p14="http://schemas.microsoft.com/office/powerpoint/2010/main" val="19240754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4441A1A-96D1-31B2-17D6-7960B9A3E7B7}"/>
              </a:ext>
            </a:extLst>
          </p:cNvPr>
          <p:cNvSpPr>
            <a:spLocks noGrp="1"/>
          </p:cNvSpPr>
          <p:nvPr>
            <p:ph type="title"/>
          </p:nvPr>
        </p:nvSpPr>
        <p:spPr>
          <a:xfrm>
            <a:off x="838200" y="365125"/>
            <a:ext cx="10515600" cy="1325563"/>
          </a:xfrm>
        </p:spPr>
        <p:txBody>
          <a:bodyPr/>
          <a:lstStyle/>
          <a:p>
            <a:r>
              <a:rPr lang="en-GB" dirty="0"/>
              <a:t>Whistleblowing</a:t>
            </a:r>
          </a:p>
        </p:txBody>
      </p:sp>
      <p:sp>
        <p:nvSpPr>
          <p:cNvPr id="6" name="Content Placeholder 5">
            <a:extLst>
              <a:ext uri="{FF2B5EF4-FFF2-40B4-BE49-F238E27FC236}">
                <a16:creationId xmlns:a16="http://schemas.microsoft.com/office/drawing/2014/main" id="{965509F4-901C-3661-2A44-9A91B8F23CAA}"/>
              </a:ext>
            </a:extLst>
          </p:cNvPr>
          <p:cNvSpPr>
            <a:spLocks noGrp="1"/>
          </p:cNvSpPr>
          <p:nvPr>
            <p:ph idx="1"/>
          </p:nvPr>
        </p:nvSpPr>
        <p:spPr>
          <a:xfrm>
            <a:off x="838200" y="1579440"/>
            <a:ext cx="10720754" cy="4668960"/>
          </a:xfrm>
        </p:spPr>
        <p:txBody>
          <a:bodyPr>
            <a:noAutofit/>
          </a:bodyPr>
          <a:lstStyle/>
          <a:p>
            <a:r>
              <a:rPr lang="en-GB" sz="2000" dirty="0"/>
              <a:t>There can be times when an employee might see something they know is not right and breaks the professional standards set by an organisation.</a:t>
            </a:r>
          </a:p>
          <a:p>
            <a:r>
              <a:rPr lang="en-GB" sz="2000" dirty="0"/>
              <a:t>In these situations, there needs to be an internal procedure to allow an employee to report it without worrying about their position. This can include:</a:t>
            </a:r>
          </a:p>
          <a:p>
            <a:pPr lvl="1"/>
            <a:r>
              <a:rPr lang="en-GB" sz="1600" dirty="0"/>
              <a:t>a criminal act in the workplace;</a:t>
            </a:r>
          </a:p>
          <a:p>
            <a:pPr lvl="1"/>
            <a:r>
              <a:rPr lang="en-GB" sz="1600" dirty="0"/>
              <a:t>physical risk to others or the environment;</a:t>
            </a:r>
          </a:p>
          <a:p>
            <a:pPr lvl="1"/>
            <a:r>
              <a:rPr lang="en-GB" sz="1600" dirty="0"/>
              <a:t>digital risk to personal/public data;</a:t>
            </a:r>
          </a:p>
          <a:p>
            <a:pPr lvl="1"/>
            <a:r>
              <a:rPr lang="en-GB" sz="1600" dirty="0"/>
              <a:t>evidence of law breaking.</a:t>
            </a:r>
            <a:endParaRPr lang="en-GB" dirty="0"/>
          </a:p>
          <a:p>
            <a:r>
              <a:rPr lang="en-GB" sz="2000" dirty="0"/>
              <a:t>Positive impacts of whistleblowing can include:</a:t>
            </a:r>
          </a:p>
          <a:p>
            <a:pPr lvl="1"/>
            <a:r>
              <a:rPr lang="en-GB" sz="1600" dirty="0"/>
              <a:t>other employees feeling empowered to speak out after seeing other whistleblowers;</a:t>
            </a:r>
          </a:p>
          <a:p>
            <a:pPr lvl="1"/>
            <a:r>
              <a:rPr lang="en-GB" sz="1600" dirty="0"/>
              <a:t>organisations making proactive changes if they feel whistleblowing might take place.</a:t>
            </a:r>
          </a:p>
          <a:p>
            <a:r>
              <a:rPr lang="en-GB" sz="2000" dirty="0"/>
              <a:t>If you saw malpractice on your placement, would you know who to contact?</a:t>
            </a:r>
          </a:p>
        </p:txBody>
      </p:sp>
      <p:sp>
        <p:nvSpPr>
          <p:cNvPr id="11" name="Text Placeholder 10">
            <a:extLst>
              <a:ext uri="{FF2B5EF4-FFF2-40B4-BE49-F238E27FC236}">
                <a16:creationId xmlns:a16="http://schemas.microsoft.com/office/drawing/2014/main" id="{F7D875A6-BBFF-AC68-23F3-BAAB4815B976}"/>
              </a:ext>
            </a:extLst>
          </p:cNvPr>
          <p:cNvSpPr>
            <a:spLocks noGrp="1"/>
          </p:cNvSpPr>
          <p:nvPr>
            <p:ph type="body" sz="quarter" idx="11"/>
          </p:nvPr>
        </p:nvSpPr>
        <p:spPr>
          <a:xfrm>
            <a:off x="838200" y="6418979"/>
            <a:ext cx="5400000" cy="365125"/>
          </a:xfrm>
        </p:spPr>
        <p:txBody>
          <a:bodyPr/>
          <a:lstStyle/>
          <a:p>
            <a:r>
              <a:rPr lang="en-GB" dirty="0"/>
              <a:t>Lesson 2: </a:t>
            </a:r>
            <a:r>
              <a:rPr lang="en-US" dirty="0"/>
              <a:t>Designing systems that reflect society and situational awareness</a:t>
            </a:r>
            <a:endParaRPr lang="en-GB" dirty="0"/>
          </a:p>
        </p:txBody>
      </p:sp>
      <p:sp>
        <p:nvSpPr>
          <p:cNvPr id="9" name="Text Placeholder 8">
            <a:extLst>
              <a:ext uri="{FF2B5EF4-FFF2-40B4-BE49-F238E27FC236}">
                <a16:creationId xmlns:a16="http://schemas.microsoft.com/office/drawing/2014/main" id="{661AB3ED-1853-6C25-C5DE-EC7CBFD81F18}"/>
              </a:ext>
            </a:extLst>
          </p:cNvPr>
          <p:cNvSpPr>
            <a:spLocks noGrp="1"/>
          </p:cNvSpPr>
          <p:nvPr>
            <p:ph type="body" sz="quarter" idx="14"/>
          </p:nvPr>
        </p:nvSpPr>
        <p:spPr/>
        <p:txBody>
          <a:bodyPr/>
          <a:lstStyle/>
          <a:p>
            <a:r>
              <a:rPr lang="en-GB" dirty="0"/>
              <a:t>Activity 2</a:t>
            </a:r>
          </a:p>
        </p:txBody>
      </p:sp>
    </p:spTree>
    <p:extLst>
      <p:ext uri="{BB962C8B-B14F-4D97-AF65-F5344CB8AC3E}">
        <p14:creationId xmlns:p14="http://schemas.microsoft.com/office/powerpoint/2010/main" val="21785875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98DF8AA-D17B-CCC1-4F51-9BF424899A33}"/>
              </a:ext>
            </a:extLst>
          </p:cNvPr>
          <p:cNvSpPr>
            <a:spLocks noGrp="1"/>
          </p:cNvSpPr>
          <p:nvPr>
            <p:ph type="title"/>
          </p:nvPr>
        </p:nvSpPr>
        <p:spPr>
          <a:xfrm>
            <a:off x="838200" y="365125"/>
            <a:ext cx="10515600" cy="1325563"/>
          </a:xfrm>
        </p:spPr>
        <p:txBody>
          <a:bodyPr>
            <a:normAutofit/>
          </a:bodyPr>
          <a:lstStyle/>
          <a:p>
            <a:r>
              <a:rPr lang="en-GB" dirty="0"/>
              <a:t>Whistleblowing</a:t>
            </a:r>
          </a:p>
        </p:txBody>
      </p:sp>
      <p:sp>
        <p:nvSpPr>
          <p:cNvPr id="5" name="Content Placeholder 4">
            <a:extLst>
              <a:ext uri="{FF2B5EF4-FFF2-40B4-BE49-F238E27FC236}">
                <a16:creationId xmlns:a16="http://schemas.microsoft.com/office/drawing/2014/main" id="{F1AB0B37-6ED4-E961-0E13-1DB461DB5C1D}"/>
              </a:ext>
            </a:extLst>
          </p:cNvPr>
          <p:cNvSpPr>
            <a:spLocks noGrp="1"/>
          </p:cNvSpPr>
          <p:nvPr>
            <p:ph idx="1"/>
          </p:nvPr>
        </p:nvSpPr>
        <p:spPr>
          <a:xfrm>
            <a:off x="838197" y="1535723"/>
            <a:ext cx="10732479" cy="4641240"/>
          </a:xfrm>
        </p:spPr>
        <p:txBody>
          <a:bodyPr>
            <a:normAutofit fontScale="92500" lnSpcReduction="20000"/>
          </a:bodyPr>
          <a:lstStyle/>
          <a:p>
            <a:pPr marL="0" indent="0">
              <a:lnSpc>
                <a:spcPct val="120000"/>
              </a:lnSpc>
              <a:buNone/>
            </a:pPr>
            <a:r>
              <a:rPr lang="en-GB" dirty="0"/>
              <a:t>UK Government Whistleblowing Guidance for Employers </a:t>
            </a:r>
            <a:r>
              <a:rPr lang="en-GB" dirty="0">
                <a:hlinkClick r:id="rId3"/>
              </a:rPr>
              <a:t>(Link)</a:t>
            </a:r>
            <a:endParaRPr lang="en-GB" dirty="0"/>
          </a:p>
          <a:p>
            <a:pPr marL="0" indent="0">
              <a:lnSpc>
                <a:spcPct val="120000"/>
              </a:lnSpc>
              <a:buNone/>
            </a:pPr>
            <a:r>
              <a:rPr lang="en-GB" dirty="0"/>
              <a:t>Here are two examples of digital corporate whistleblowing:</a:t>
            </a:r>
          </a:p>
          <a:p>
            <a:pPr>
              <a:lnSpc>
                <a:spcPct val="120000"/>
              </a:lnSpc>
            </a:pPr>
            <a:r>
              <a:rPr lang="en-GB" b="1" dirty="0"/>
              <a:t>2021, Frances Haugen, Facebook </a:t>
            </a:r>
            <a:r>
              <a:rPr lang="en-GB" dirty="0"/>
              <a:t>(</a:t>
            </a:r>
            <a:r>
              <a:rPr lang="en-GB" dirty="0">
                <a:hlinkClick r:id="rId4"/>
              </a:rPr>
              <a:t>Video Interview</a:t>
            </a:r>
            <a:r>
              <a:rPr lang="en-GB" dirty="0"/>
              <a:t>)</a:t>
            </a:r>
            <a:br>
              <a:rPr lang="en-GB" dirty="0"/>
            </a:br>
            <a:r>
              <a:rPr lang="en-GB" dirty="0"/>
              <a:t>Testified to the US Senate that Facebook constantly prioritised </a:t>
            </a:r>
            <a:br>
              <a:rPr lang="en-GB" dirty="0"/>
            </a:br>
            <a:r>
              <a:rPr lang="en-GB" dirty="0"/>
              <a:t>business profit over user privacy and safety.</a:t>
            </a:r>
          </a:p>
          <a:p>
            <a:pPr>
              <a:lnSpc>
                <a:spcPct val="120000"/>
              </a:lnSpc>
            </a:pPr>
            <a:r>
              <a:rPr lang="en-GB" b="1" dirty="0"/>
              <a:t>2013, Edward Snowdon, American Intelligence contractor </a:t>
            </a:r>
            <a:br>
              <a:rPr lang="en-GB" b="1" dirty="0"/>
            </a:br>
            <a:r>
              <a:rPr lang="en-GB" dirty="0">
                <a:hlinkClick r:id="rId5"/>
              </a:rPr>
              <a:t>(Video Interview)</a:t>
            </a:r>
            <a:br>
              <a:rPr lang="en-GB" dirty="0"/>
            </a:br>
            <a:r>
              <a:rPr lang="en-GB" dirty="0"/>
              <a:t>Collected evidence that US and UK Governments were mining </a:t>
            </a:r>
            <a:br>
              <a:rPr lang="en-GB" dirty="0"/>
            </a:br>
            <a:r>
              <a:rPr lang="en-GB" dirty="0"/>
              <a:t>and processing data from communication providers without </a:t>
            </a:r>
            <a:br>
              <a:rPr lang="en-GB" dirty="0"/>
            </a:br>
            <a:r>
              <a:rPr lang="en-GB" dirty="0"/>
              <a:t>users' permission.</a:t>
            </a:r>
          </a:p>
          <a:p>
            <a:pPr marL="0" indent="0">
              <a:lnSpc>
                <a:spcPct val="120000"/>
              </a:lnSpc>
              <a:buNone/>
            </a:pPr>
            <a:r>
              <a:rPr lang="en-GB" dirty="0"/>
              <a:t>Additional article on </a:t>
            </a:r>
            <a:r>
              <a:rPr lang="en-GB" dirty="0" err="1"/>
              <a:t>whistleblowers</a:t>
            </a:r>
            <a:r>
              <a:rPr lang="en-GB" dirty="0"/>
              <a:t> from a range of industries </a:t>
            </a:r>
            <a:r>
              <a:rPr lang="en-GB" dirty="0">
                <a:hlinkClick r:id="rId6"/>
              </a:rPr>
              <a:t>(Link)</a:t>
            </a:r>
            <a:endParaRPr lang="en-GB" dirty="0"/>
          </a:p>
        </p:txBody>
      </p:sp>
      <p:sp>
        <p:nvSpPr>
          <p:cNvPr id="9" name="Text Placeholder 8">
            <a:extLst>
              <a:ext uri="{FF2B5EF4-FFF2-40B4-BE49-F238E27FC236}">
                <a16:creationId xmlns:a16="http://schemas.microsoft.com/office/drawing/2014/main" id="{E249B6B6-EDF2-03CD-BEF9-0F567EA56E45}"/>
              </a:ext>
            </a:extLst>
          </p:cNvPr>
          <p:cNvSpPr>
            <a:spLocks noGrp="1"/>
          </p:cNvSpPr>
          <p:nvPr>
            <p:ph type="body" sz="quarter" idx="14"/>
          </p:nvPr>
        </p:nvSpPr>
        <p:spPr>
          <a:xfrm>
            <a:off x="9973929" y="162686"/>
            <a:ext cx="2078545" cy="365125"/>
          </a:xfrm>
          <a:solidFill>
            <a:srgbClr val="F1995D"/>
          </a:solidFill>
        </p:spPr>
        <p:txBody>
          <a:bodyPr/>
          <a:lstStyle/>
          <a:p>
            <a:r>
              <a:rPr lang="en-GB" dirty="0"/>
              <a:t>Activity 2</a:t>
            </a:r>
          </a:p>
        </p:txBody>
      </p:sp>
      <p:sp>
        <p:nvSpPr>
          <p:cNvPr id="16" name="Text Placeholder 15">
            <a:extLst>
              <a:ext uri="{FF2B5EF4-FFF2-40B4-BE49-F238E27FC236}">
                <a16:creationId xmlns:a16="http://schemas.microsoft.com/office/drawing/2014/main" id="{7BE8136D-0C89-D68D-F368-030DEA6F0B2E}"/>
              </a:ext>
            </a:extLst>
          </p:cNvPr>
          <p:cNvSpPr>
            <a:spLocks noGrp="1"/>
          </p:cNvSpPr>
          <p:nvPr>
            <p:ph type="body" sz="quarter" idx="11"/>
          </p:nvPr>
        </p:nvSpPr>
        <p:spPr>
          <a:xfrm>
            <a:off x="838200" y="6356349"/>
            <a:ext cx="5400000" cy="365125"/>
          </a:xfrm>
        </p:spPr>
        <p:txBody>
          <a:bodyPr/>
          <a:lstStyle/>
          <a:p>
            <a:r>
              <a:rPr lang="en-GB" dirty="0"/>
              <a:t>Lesson 2: </a:t>
            </a:r>
            <a:r>
              <a:rPr lang="en-US" dirty="0"/>
              <a:t>Designing systems that reflect society and situational awareness</a:t>
            </a:r>
            <a:endParaRPr lang="en-GB" dirty="0"/>
          </a:p>
        </p:txBody>
      </p:sp>
      <p:pic>
        <p:nvPicPr>
          <p:cNvPr id="1026" name="Picture 2" descr="undefined">
            <a:extLst>
              <a:ext uri="{FF2B5EF4-FFF2-40B4-BE49-F238E27FC236}">
                <a16:creationId xmlns:a16="http://schemas.microsoft.com/office/drawing/2014/main" id="{F328E5B1-2485-9D50-933C-9B77D24215BB}"/>
              </a:ext>
            </a:extLst>
          </p:cNvPr>
          <p:cNvPicPr>
            <a:picLocks noChangeAspect="1" noChangeArrowheads="1"/>
          </p:cNvPicPr>
          <p:nvPr/>
        </p:nvPicPr>
        <p:blipFill>
          <a:blip r:embed="rId7" cstate="screen">
            <a:extLst>
              <a:ext uri="{28A0092B-C50C-407E-A947-70E740481C1C}">
                <a14:useLocalDpi xmlns:a14="http://schemas.microsoft.com/office/drawing/2010/main"/>
              </a:ext>
            </a:extLst>
          </a:blip>
          <a:srcRect/>
          <a:stretch>
            <a:fillRect/>
          </a:stretch>
        </p:blipFill>
        <p:spPr bwMode="auto">
          <a:xfrm>
            <a:off x="9395892" y="1167647"/>
            <a:ext cx="1620088" cy="202510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 name="TextBox 2">
            <a:extLst>
              <a:ext uri="{FF2B5EF4-FFF2-40B4-BE49-F238E27FC236}">
                <a16:creationId xmlns:a16="http://schemas.microsoft.com/office/drawing/2014/main" id="{156780E0-0A16-7DBB-969B-60D9CC1DE86C}"/>
              </a:ext>
            </a:extLst>
          </p:cNvPr>
          <p:cNvSpPr txBox="1"/>
          <p:nvPr/>
        </p:nvSpPr>
        <p:spPr>
          <a:xfrm>
            <a:off x="9480028" y="3618834"/>
            <a:ext cx="1771650" cy="1463040"/>
          </a:xfrm>
          <a:prstGeom prst="rect">
            <a:avLst/>
          </a:prstGeom>
          <a:noFill/>
        </p:spPr>
        <p:txBody>
          <a:bodyPr wrap="square" rtlCol="0">
            <a:spAutoFit/>
          </a:bodyPr>
          <a:lstStyle/>
          <a:p>
            <a:endParaRPr lang="en-GB" dirty="0"/>
          </a:p>
        </p:txBody>
      </p:sp>
      <p:pic>
        <p:nvPicPr>
          <p:cNvPr id="6" name="Picture 5">
            <a:extLst>
              <a:ext uri="{FF2B5EF4-FFF2-40B4-BE49-F238E27FC236}">
                <a16:creationId xmlns:a16="http://schemas.microsoft.com/office/drawing/2014/main" id="{17472CDC-5FBD-69B4-218E-9FB25FE9D5F9}"/>
              </a:ext>
            </a:extLst>
          </p:cNvPr>
          <p:cNvPicPr>
            <a:picLocks noChangeAspect="1"/>
          </p:cNvPicPr>
          <p:nvPr/>
        </p:nvPicPr>
        <p:blipFill>
          <a:blip r:embed="rId8"/>
          <a:stretch>
            <a:fillRect/>
          </a:stretch>
        </p:blipFill>
        <p:spPr>
          <a:xfrm>
            <a:off x="9422878" y="3528854"/>
            <a:ext cx="1593102" cy="19645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5821159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erson drawing a cloud with text&#10;&#10;Description automatically generated">
            <a:extLst>
              <a:ext uri="{FF2B5EF4-FFF2-40B4-BE49-F238E27FC236}">
                <a16:creationId xmlns:a16="http://schemas.microsoft.com/office/drawing/2014/main" id="{E295FF5E-0E24-61D7-8092-662BA4EC0E8E}"/>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t="-602"/>
          <a:stretch/>
        </p:blipFill>
        <p:spPr>
          <a:xfrm>
            <a:off x="6989081" y="1825625"/>
            <a:ext cx="4364717" cy="4351338"/>
          </a:xfrm>
          <a:prstGeom prst="rect">
            <a:avLst/>
          </a:prstGeom>
        </p:spPr>
      </p:pic>
      <p:sp>
        <p:nvSpPr>
          <p:cNvPr id="4" name="Title 3">
            <a:extLst>
              <a:ext uri="{FF2B5EF4-FFF2-40B4-BE49-F238E27FC236}">
                <a16:creationId xmlns:a16="http://schemas.microsoft.com/office/drawing/2014/main" id="{F98DF8AA-D17B-CCC1-4F51-9BF424899A33}"/>
              </a:ext>
            </a:extLst>
          </p:cNvPr>
          <p:cNvSpPr>
            <a:spLocks noGrp="1"/>
          </p:cNvSpPr>
          <p:nvPr>
            <p:ph type="title"/>
          </p:nvPr>
        </p:nvSpPr>
        <p:spPr>
          <a:xfrm>
            <a:off x="838200" y="365125"/>
            <a:ext cx="10515600" cy="1325563"/>
          </a:xfrm>
        </p:spPr>
        <p:txBody>
          <a:bodyPr>
            <a:normAutofit/>
          </a:bodyPr>
          <a:lstStyle/>
          <a:p>
            <a:r>
              <a:rPr lang="en-GB" dirty="0"/>
              <a:t>Strategic planning and decisions</a:t>
            </a:r>
          </a:p>
        </p:txBody>
      </p:sp>
      <p:sp>
        <p:nvSpPr>
          <p:cNvPr id="5" name="Content Placeholder 4">
            <a:extLst>
              <a:ext uri="{FF2B5EF4-FFF2-40B4-BE49-F238E27FC236}">
                <a16:creationId xmlns:a16="http://schemas.microsoft.com/office/drawing/2014/main" id="{F1AB0B37-6ED4-E961-0E13-1DB461DB5C1D}"/>
              </a:ext>
            </a:extLst>
          </p:cNvPr>
          <p:cNvSpPr>
            <a:spLocks noGrp="1"/>
          </p:cNvSpPr>
          <p:nvPr>
            <p:ph idx="1"/>
          </p:nvPr>
        </p:nvSpPr>
        <p:spPr>
          <a:xfrm>
            <a:off x="838199" y="1825625"/>
            <a:ext cx="5921829" cy="4351338"/>
          </a:xfrm>
        </p:spPr>
        <p:txBody>
          <a:bodyPr>
            <a:normAutofit fontScale="85000" lnSpcReduction="10000"/>
          </a:bodyPr>
          <a:lstStyle/>
          <a:p>
            <a:pPr>
              <a:lnSpc>
                <a:spcPct val="120000"/>
              </a:lnSpc>
            </a:pPr>
            <a:r>
              <a:rPr lang="pt-BR" dirty="0"/>
              <a:t>Digital systems can be integrated into every process of a business, from managing stock and resources to stakeholder feedback.</a:t>
            </a:r>
          </a:p>
          <a:p>
            <a:pPr>
              <a:lnSpc>
                <a:spcPct val="120000"/>
              </a:lnSpc>
            </a:pPr>
            <a:r>
              <a:rPr lang="pt-BR" dirty="0"/>
              <a:t>Strategic planning decisions need to be based on long-term thinking and need to consider all stakeholders, such as users, customers, employees and management.</a:t>
            </a:r>
          </a:p>
          <a:p>
            <a:pPr>
              <a:lnSpc>
                <a:spcPct val="120000"/>
              </a:lnSpc>
            </a:pPr>
            <a:r>
              <a:rPr lang="pt-BR" dirty="0"/>
              <a:t>Digital transformation is now part of every organisation and new employees with an educational background in ‘digital’ will be at the forefront of this change.</a:t>
            </a:r>
          </a:p>
        </p:txBody>
      </p:sp>
      <p:sp>
        <p:nvSpPr>
          <p:cNvPr id="9" name="Text Placeholder 8">
            <a:extLst>
              <a:ext uri="{FF2B5EF4-FFF2-40B4-BE49-F238E27FC236}">
                <a16:creationId xmlns:a16="http://schemas.microsoft.com/office/drawing/2014/main" id="{E249B6B6-EDF2-03CD-BEF9-0F567EA56E45}"/>
              </a:ext>
            </a:extLst>
          </p:cNvPr>
          <p:cNvSpPr>
            <a:spLocks noGrp="1"/>
          </p:cNvSpPr>
          <p:nvPr>
            <p:ph type="body" sz="quarter" idx="14"/>
          </p:nvPr>
        </p:nvSpPr>
        <p:spPr>
          <a:xfrm>
            <a:off x="9973929" y="162686"/>
            <a:ext cx="2078545" cy="365125"/>
          </a:xfrm>
          <a:solidFill>
            <a:srgbClr val="F1995D"/>
          </a:solidFill>
        </p:spPr>
        <p:txBody>
          <a:bodyPr/>
          <a:lstStyle/>
          <a:p>
            <a:r>
              <a:rPr lang="en-GB" dirty="0"/>
              <a:t>Activity 2</a:t>
            </a:r>
          </a:p>
        </p:txBody>
      </p:sp>
      <p:sp>
        <p:nvSpPr>
          <p:cNvPr id="16" name="Text Placeholder 15">
            <a:extLst>
              <a:ext uri="{FF2B5EF4-FFF2-40B4-BE49-F238E27FC236}">
                <a16:creationId xmlns:a16="http://schemas.microsoft.com/office/drawing/2014/main" id="{7BE8136D-0C89-D68D-F368-030DEA6F0B2E}"/>
              </a:ext>
            </a:extLst>
          </p:cNvPr>
          <p:cNvSpPr>
            <a:spLocks noGrp="1"/>
          </p:cNvSpPr>
          <p:nvPr>
            <p:ph type="body" sz="quarter" idx="11"/>
          </p:nvPr>
        </p:nvSpPr>
        <p:spPr>
          <a:xfrm>
            <a:off x="838200" y="6356349"/>
            <a:ext cx="5400000" cy="365125"/>
          </a:xfrm>
        </p:spPr>
        <p:txBody>
          <a:bodyPr/>
          <a:lstStyle/>
          <a:p>
            <a:r>
              <a:rPr lang="en-GB" dirty="0"/>
              <a:t>Lesson 2: </a:t>
            </a:r>
            <a:r>
              <a:rPr lang="en-US" dirty="0"/>
              <a:t>Designing systems that reflect society and situational awareness</a:t>
            </a:r>
            <a:endParaRPr lang="en-GB" dirty="0"/>
          </a:p>
        </p:txBody>
      </p:sp>
    </p:spTree>
    <p:extLst>
      <p:ext uri="{BB962C8B-B14F-4D97-AF65-F5344CB8AC3E}">
        <p14:creationId xmlns:p14="http://schemas.microsoft.com/office/powerpoint/2010/main" val="29797645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86AB381D-6E53-C664-1449-F7C7EAA77882}"/>
              </a:ext>
            </a:extLst>
          </p:cNvPr>
          <p:cNvSpPr>
            <a:spLocks noGrp="1"/>
          </p:cNvSpPr>
          <p:nvPr>
            <p:ph type="title"/>
          </p:nvPr>
        </p:nvSpPr>
        <p:spPr/>
        <p:txBody>
          <a:bodyPr/>
          <a:lstStyle/>
          <a:p>
            <a:r>
              <a:rPr lang="en-GB" dirty="0"/>
              <a:t>Strategic planning and decisions</a:t>
            </a:r>
          </a:p>
        </p:txBody>
      </p:sp>
      <p:sp>
        <p:nvSpPr>
          <p:cNvPr id="16" name="Content Placeholder 15">
            <a:extLst>
              <a:ext uri="{FF2B5EF4-FFF2-40B4-BE49-F238E27FC236}">
                <a16:creationId xmlns:a16="http://schemas.microsoft.com/office/drawing/2014/main" id="{90DB5824-6018-206D-4FE9-7F414BEB9D15}"/>
              </a:ext>
            </a:extLst>
          </p:cNvPr>
          <p:cNvSpPr>
            <a:spLocks noGrp="1"/>
          </p:cNvSpPr>
          <p:nvPr>
            <p:ph idx="1"/>
          </p:nvPr>
        </p:nvSpPr>
        <p:spPr/>
        <p:txBody>
          <a:bodyPr>
            <a:normAutofit lnSpcReduction="10000"/>
          </a:bodyPr>
          <a:lstStyle/>
          <a:p>
            <a:pPr marL="0" indent="0">
              <a:buNone/>
            </a:pPr>
            <a:r>
              <a:rPr lang="en-GB" dirty="0"/>
              <a:t>When deciding on a new digital system, it is important to consider:</a:t>
            </a:r>
          </a:p>
          <a:p>
            <a:r>
              <a:rPr lang="en-GB" dirty="0"/>
              <a:t>Ethical implications</a:t>
            </a:r>
          </a:p>
          <a:p>
            <a:r>
              <a:rPr lang="en-GB" dirty="0"/>
              <a:t>Potential gains and risks</a:t>
            </a:r>
          </a:p>
          <a:p>
            <a:r>
              <a:rPr lang="en-GB" dirty="0"/>
              <a:t>Will it affect users and customers? </a:t>
            </a:r>
          </a:p>
          <a:p>
            <a:r>
              <a:rPr lang="en-GB" dirty="0"/>
              <a:t>Is training required?</a:t>
            </a:r>
          </a:p>
          <a:p>
            <a:r>
              <a:rPr lang="en-GB" dirty="0"/>
              <a:t>Will there be any resistance from employees?</a:t>
            </a:r>
          </a:p>
          <a:p>
            <a:r>
              <a:rPr lang="en-GB" dirty="0"/>
              <a:t>How long will it take to implement?</a:t>
            </a:r>
          </a:p>
          <a:p>
            <a:r>
              <a:rPr lang="en-GB" dirty="0"/>
              <a:t>What is the expected lifespan of the system?</a:t>
            </a:r>
          </a:p>
          <a:p>
            <a:endParaRPr lang="en-GB" dirty="0"/>
          </a:p>
        </p:txBody>
      </p:sp>
      <p:sp>
        <p:nvSpPr>
          <p:cNvPr id="9" name="Text Placeholder 8">
            <a:extLst>
              <a:ext uri="{FF2B5EF4-FFF2-40B4-BE49-F238E27FC236}">
                <a16:creationId xmlns:a16="http://schemas.microsoft.com/office/drawing/2014/main" id="{E249B6B6-EDF2-03CD-BEF9-0F567EA56E45}"/>
              </a:ext>
            </a:extLst>
          </p:cNvPr>
          <p:cNvSpPr>
            <a:spLocks noGrp="1"/>
          </p:cNvSpPr>
          <p:nvPr>
            <p:ph type="body" sz="quarter" idx="14"/>
          </p:nvPr>
        </p:nvSpPr>
        <p:spPr>
          <a:xfrm>
            <a:off x="9973929" y="162686"/>
            <a:ext cx="2078545" cy="365125"/>
          </a:xfrm>
          <a:solidFill>
            <a:srgbClr val="F1995D"/>
          </a:solidFill>
        </p:spPr>
        <p:txBody>
          <a:bodyPr/>
          <a:lstStyle/>
          <a:p>
            <a:r>
              <a:rPr lang="en-GB" dirty="0"/>
              <a:t>Activity 2</a:t>
            </a:r>
          </a:p>
        </p:txBody>
      </p:sp>
      <p:sp>
        <p:nvSpPr>
          <p:cNvPr id="13" name="Text Placeholder 12">
            <a:extLst>
              <a:ext uri="{FF2B5EF4-FFF2-40B4-BE49-F238E27FC236}">
                <a16:creationId xmlns:a16="http://schemas.microsoft.com/office/drawing/2014/main" id="{3B2F7691-CFBD-7BDB-0F5E-460712211FC9}"/>
              </a:ext>
            </a:extLst>
          </p:cNvPr>
          <p:cNvSpPr>
            <a:spLocks noGrp="1"/>
          </p:cNvSpPr>
          <p:nvPr>
            <p:ph type="body" sz="quarter" idx="11"/>
          </p:nvPr>
        </p:nvSpPr>
        <p:spPr>
          <a:xfrm>
            <a:off x="838200" y="6356349"/>
            <a:ext cx="5400000" cy="365125"/>
          </a:xfrm>
        </p:spPr>
        <p:txBody>
          <a:bodyPr/>
          <a:lstStyle/>
          <a:p>
            <a:r>
              <a:rPr lang="en-GB" dirty="0"/>
              <a:t>Lesson 2: </a:t>
            </a:r>
            <a:r>
              <a:rPr lang="en-US" dirty="0"/>
              <a:t>Designing systems that reflect society and situational awareness</a:t>
            </a:r>
            <a:endParaRPr lang="en-GB" dirty="0"/>
          </a:p>
        </p:txBody>
      </p:sp>
      <p:sp>
        <p:nvSpPr>
          <p:cNvPr id="2" name="Oval 1">
            <a:extLst>
              <a:ext uri="{FF2B5EF4-FFF2-40B4-BE49-F238E27FC236}">
                <a16:creationId xmlns:a16="http://schemas.microsoft.com/office/drawing/2014/main" id="{417F0D06-6872-3142-BD7C-BEC832CD8535}"/>
              </a:ext>
            </a:extLst>
          </p:cNvPr>
          <p:cNvSpPr/>
          <p:nvPr/>
        </p:nvSpPr>
        <p:spPr>
          <a:xfrm>
            <a:off x="7647709" y="2425735"/>
            <a:ext cx="3151118" cy="3151118"/>
          </a:xfrm>
          <a:prstGeom prst="ellipse">
            <a:avLst/>
          </a:prstGeom>
          <a:solidFill>
            <a:schemeClr val="bg1"/>
          </a:solidFill>
          <a:ln w="38100">
            <a:solidFill>
              <a:srgbClr val="FFF5C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descr="A computer screen with a cursor&#10;&#10;Description automatically generated with medium confidence">
            <a:extLst>
              <a:ext uri="{FF2B5EF4-FFF2-40B4-BE49-F238E27FC236}">
                <a16:creationId xmlns:a16="http://schemas.microsoft.com/office/drawing/2014/main" id="{8DF06CC1-CB42-A964-0951-D6F7AA38EF7D}"/>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153441" y="3282494"/>
            <a:ext cx="2131895" cy="1437599"/>
          </a:xfrm>
          <a:prstGeom prst="rect">
            <a:avLst/>
          </a:prstGeom>
        </p:spPr>
      </p:pic>
    </p:spTree>
    <p:extLst>
      <p:ext uri="{BB962C8B-B14F-4D97-AF65-F5344CB8AC3E}">
        <p14:creationId xmlns:p14="http://schemas.microsoft.com/office/powerpoint/2010/main" val="4068272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BEE17DC-3BAA-267E-AB9C-328D316190A5}"/>
              </a:ext>
            </a:extLst>
          </p:cNvPr>
          <p:cNvSpPr>
            <a:spLocks noGrp="1"/>
          </p:cNvSpPr>
          <p:nvPr>
            <p:ph type="title"/>
          </p:nvPr>
        </p:nvSpPr>
        <p:spPr>
          <a:xfrm>
            <a:off x="838200" y="365125"/>
            <a:ext cx="10515600" cy="1325563"/>
          </a:xfrm>
        </p:spPr>
        <p:txBody>
          <a:bodyPr>
            <a:normAutofit/>
          </a:bodyPr>
          <a:lstStyle/>
          <a:p>
            <a:r>
              <a:rPr lang="en-GB" sz="4000" dirty="0"/>
              <a:t>Strategic planning and decisions</a:t>
            </a:r>
          </a:p>
        </p:txBody>
      </p:sp>
      <p:sp>
        <p:nvSpPr>
          <p:cNvPr id="7" name="Content Placeholder 6">
            <a:extLst>
              <a:ext uri="{FF2B5EF4-FFF2-40B4-BE49-F238E27FC236}">
                <a16:creationId xmlns:a16="http://schemas.microsoft.com/office/drawing/2014/main" id="{F091B6F4-D2A6-E7F8-F267-7E93AD2F0D42}"/>
              </a:ext>
            </a:extLst>
          </p:cNvPr>
          <p:cNvSpPr>
            <a:spLocks noGrp="1"/>
          </p:cNvSpPr>
          <p:nvPr>
            <p:ph idx="10"/>
          </p:nvPr>
        </p:nvSpPr>
        <p:spPr>
          <a:xfrm>
            <a:off x="838200" y="1978025"/>
            <a:ext cx="5196840" cy="4351338"/>
          </a:xfrm>
          <a:solidFill>
            <a:srgbClr val="FFF5C4"/>
          </a:solidFill>
        </p:spPr>
        <p:txBody>
          <a:bodyPr tIns="648000">
            <a:noAutofit/>
          </a:bodyPr>
          <a:lstStyle/>
          <a:p>
            <a:pPr marL="0" indent="0">
              <a:buNone/>
            </a:pPr>
            <a:r>
              <a:rPr lang="en-US" sz="2200" b="1" dirty="0"/>
              <a:t>Moral and ethical implications</a:t>
            </a:r>
            <a:endParaRPr lang="en-US" sz="2200" dirty="0"/>
          </a:p>
          <a:p>
            <a:r>
              <a:rPr lang="en-GB" sz="2200" dirty="0"/>
              <a:t>How will stakeholders feel about new changes?</a:t>
            </a:r>
          </a:p>
          <a:p>
            <a:r>
              <a:rPr lang="en-GB" sz="2200" dirty="0"/>
              <a:t>Are decisions being made for the appropriate reasons?</a:t>
            </a:r>
            <a:endParaRPr lang="en-GB" sz="2200" strike="sngStrike" dirty="0"/>
          </a:p>
          <a:p>
            <a:r>
              <a:rPr lang="en-GB" sz="2200" dirty="0"/>
              <a:t>Should the local and/or wider community be consulted?</a:t>
            </a:r>
          </a:p>
        </p:txBody>
      </p:sp>
      <p:sp>
        <p:nvSpPr>
          <p:cNvPr id="8" name="Content Placeholder 7">
            <a:extLst>
              <a:ext uri="{FF2B5EF4-FFF2-40B4-BE49-F238E27FC236}">
                <a16:creationId xmlns:a16="http://schemas.microsoft.com/office/drawing/2014/main" id="{B927EFDF-2C92-58FD-9766-D88640B53DCD}"/>
              </a:ext>
            </a:extLst>
          </p:cNvPr>
          <p:cNvSpPr>
            <a:spLocks noGrp="1"/>
          </p:cNvSpPr>
          <p:nvPr>
            <p:ph idx="11"/>
          </p:nvPr>
        </p:nvSpPr>
        <p:spPr>
          <a:xfrm>
            <a:off x="6168046" y="1978025"/>
            <a:ext cx="5196840" cy="4351338"/>
          </a:xfrm>
          <a:solidFill>
            <a:srgbClr val="FFF5C4"/>
          </a:solidFill>
        </p:spPr>
        <p:txBody>
          <a:bodyPr tIns="648000">
            <a:normAutofit/>
          </a:bodyPr>
          <a:lstStyle/>
          <a:p>
            <a:pPr marL="0" indent="0">
              <a:buNone/>
            </a:pPr>
            <a:r>
              <a:rPr lang="en-US" sz="2200" b="1" dirty="0"/>
              <a:t>User and customer implications</a:t>
            </a:r>
            <a:endParaRPr lang="en-US" sz="2200" dirty="0"/>
          </a:p>
          <a:p>
            <a:r>
              <a:rPr lang="en-GB" sz="2200" dirty="0"/>
              <a:t>Will users and customers need new digital skills to access products and services?</a:t>
            </a:r>
          </a:p>
          <a:p>
            <a:r>
              <a:rPr lang="en-GB" sz="2200" dirty="0"/>
              <a:t>Will any users and customers be lost?</a:t>
            </a:r>
          </a:p>
          <a:p>
            <a:r>
              <a:rPr lang="en-GB" sz="2200" dirty="0"/>
              <a:t>Will alternative products be suggested?</a:t>
            </a:r>
          </a:p>
        </p:txBody>
      </p:sp>
      <p:sp>
        <p:nvSpPr>
          <p:cNvPr id="15" name="Text Placeholder 14">
            <a:extLst>
              <a:ext uri="{FF2B5EF4-FFF2-40B4-BE49-F238E27FC236}">
                <a16:creationId xmlns:a16="http://schemas.microsoft.com/office/drawing/2014/main" id="{F9967349-E579-E9FB-6985-6EB3B15649EE}"/>
              </a:ext>
            </a:extLst>
          </p:cNvPr>
          <p:cNvSpPr>
            <a:spLocks noGrp="1"/>
          </p:cNvSpPr>
          <p:nvPr>
            <p:ph type="body" sz="quarter" idx="12"/>
          </p:nvPr>
        </p:nvSpPr>
        <p:spPr>
          <a:xfrm>
            <a:off x="838200" y="6356349"/>
            <a:ext cx="5400000" cy="365125"/>
          </a:xfrm>
        </p:spPr>
        <p:txBody>
          <a:bodyPr/>
          <a:lstStyle/>
          <a:p>
            <a:r>
              <a:rPr lang="en-GB" dirty="0"/>
              <a:t>Lesson 2: </a:t>
            </a:r>
            <a:r>
              <a:rPr lang="en-US" dirty="0"/>
              <a:t>Designing systems that reflect society and situational awareness</a:t>
            </a:r>
            <a:endParaRPr lang="en-GB" dirty="0"/>
          </a:p>
        </p:txBody>
      </p:sp>
      <p:sp>
        <p:nvSpPr>
          <p:cNvPr id="16" name="Text Placeholder 15">
            <a:extLst>
              <a:ext uri="{FF2B5EF4-FFF2-40B4-BE49-F238E27FC236}">
                <a16:creationId xmlns:a16="http://schemas.microsoft.com/office/drawing/2014/main" id="{AA4BCB19-D078-C4E2-47E6-DAA90CD4F8E3}"/>
              </a:ext>
            </a:extLst>
          </p:cNvPr>
          <p:cNvSpPr>
            <a:spLocks noGrp="1"/>
          </p:cNvSpPr>
          <p:nvPr>
            <p:ph type="body" sz="quarter" idx="14"/>
          </p:nvPr>
        </p:nvSpPr>
        <p:spPr/>
        <p:txBody>
          <a:bodyPr/>
          <a:lstStyle/>
          <a:p>
            <a:r>
              <a:rPr lang="en-GB" dirty="0"/>
              <a:t>Activity 2</a:t>
            </a:r>
          </a:p>
        </p:txBody>
      </p:sp>
      <p:sp>
        <p:nvSpPr>
          <p:cNvPr id="25" name="Oval 24">
            <a:extLst>
              <a:ext uri="{FF2B5EF4-FFF2-40B4-BE49-F238E27FC236}">
                <a16:creationId xmlns:a16="http://schemas.microsoft.com/office/drawing/2014/main" id="{FD5A0F55-0764-7A16-0719-4E434254C4C3}"/>
              </a:ext>
            </a:extLst>
          </p:cNvPr>
          <p:cNvSpPr/>
          <p:nvPr/>
        </p:nvSpPr>
        <p:spPr>
          <a:xfrm>
            <a:off x="2930275" y="1471363"/>
            <a:ext cx="1013323" cy="1013323"/>
          </a:xfrm>
          <a:prstGeom prst="ellipse">
            <a:avLst/>
          </a:prstGeom>
          <a:solidFill>
            <a:schemeClr val="bg1"/>
          </a:solidFill>
          <a:ln w="28575">
            <a:solidFill>
              <a:srgbClr val="FFF5C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7" name="Oval 26">
            <a:extLst>
              <a:ext uri="{FF2B5EF4-FFF2-40B4-BE49-F238E27FC236}">
                <a16:creationId xmlns:a16="http://schemas.microsoft.com/office/drawing/2014/main" id="{C1847994-533D-F4AE-A9EF-A83880EBB83C}"/>
              </a:ext>
            </a:extLst>
          </p:cNvPr>
          <p:cNvSpPr/>
          <p:nvPr/>
        </p:nvSpPr>
        <p:spPr>
          <a:xfrm>
            <a:off x="8249094" y="1471363"/>
            <a:ext cx="1013323" cy="1013323"/>
          </a:xfrm>
          <a:prstGeom prst="ellipse">
            <a:avLst/>
          </a:prstGeom>
          <a:solidFill>
            <a:schemeClr val="bg1"/>
          </a:solidFill>
          <a:ln w="28575">
            <a:solidFill>
              <a:srgbClr val="FFF5C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 name="Picture 1" descr="A computer screen with a cursor&#10;&#10;Description automatically generated with medium confidence">
            <a:extLst>
              <a:ext uri="{FF2B5EF4-FFF2-40B4-BE49-F238E27FC236}">
                <a16:creationId xmlns:a16="http://schemas.microsoft.com/office/drawing/2014/main" id="{BBDC5769-A23F-3344-15A6-C9850466AB8C}"/>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107005" y="1756003"/>
            <a:ext cx="658496" cy="444043"/>
          </a:xfrm>
          <a:prstGeom prst="rect">
            <a:avLst/>
          </a:prstGeom>
        </p:spPr>
      </p:pic>
      <p:pic>
        <p:nvPicPr>
          <p:cNvPr id="3" name="Picture 2" descr="A computer screen with a cursor&#10;&#10;Description automatically generated with medium confidence">
            <a:extLst>
              <a:ext uri="{FF2B5EF4-FFF2-40B4-BE49-F238E27FC236}">
                <a16:creationId xmlns:a16="http://schemas.microsoft.com/office/drawing/2014/main" id="{86BF082F-C5CD-73A8-7A90-31921277160B}"/>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426507" y="1756003"/>
            <a:ext cx="658496" cy="444043"/>
          </a:xfrm>
          <a:prstGeom prst="rect">
            <a:avLst/>
          </a:prstGeom>
        </p:spPr>
      </p:pic>
    </p:spTree>
    <p:extLst>
      <p:ext uri="{BB962C8B-B14F-4D97-AF65-F5344CB8AC3E}">
        <p14:creationId xmlns:p14="http://schemas.microsoft.com/office/powerpoint/2010/main" val="1661402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4441A1A-96D1-31B2-17D6-7960B9A3E7B7}"/>
              </a:ext>
            </a:extLst>
          </p:cNvPr>
          <p:cNvSpPr>
            <a:spLocks noGrp="1"/>
          </p:cNvSpPr>
          <p:nvPr>
            <p:ph type="title"/>
          </p:nvPr>
        </p:nvSpPr>
        <p:spPr>
          <a:xfrm>
            <a:off x="838200" y="365125"/>
            <a:ext cx="10515600" cy="1325563"/>
          </a:xfrm>
        </p:spPr>
        <p:txBody>
          <a:bodyPr/>
          <a:lstStyle/>
          <a:p>
            <a:r>
              <a:rPr lang="en-GB" dirty="0"/>
              <a:t>Business case studies</a:t>
            </a:r>
          </a:p>
        </p:txBody>
      </p:sp>
      <p:sp>
        <p:nvSpPr>
          <p:cNvPr id="6" name="Content Placeholder 5">
            <a:extLst>
              <a:ext uri="{FF2B5EF4-FFF2-40B4-BE49-F238E27FC236}">
                <a16:creationId xmlns:a16="http://schemas.microsoft.com/office/drawing/2014/main" id="{965509F4-901C-3661-2A44-9A91B8F23CAA}"/>
              </a:ext>
            </a:extLst>
          </p:cNvPr>
          <p:cNvSpPr>
            <a:spLocks noGrp="1"/>
          </p:cNvSpPr>
          <p:nvPr>
            <p:ph idx="1"/>
          </p:nvPr>
        </p:nvSpPr>
        <p:spPr>
          <a:xfrm>
            <a:off x="838200" y="1825625"/>
            <a:ext cx="7083829" cy="4351338"/>
          </a:xfrm>
        </p:spPr>
        <p:txBody>
          <a:bodyPr>
            <a:noAutofit/>
          </a:bodyPr>
          <a:lstStyle/>
          <a:p>
            <a:pPr>
              <a:lnSpc>
                <a:spcPct val="118000"/>
              </a:lnSpc>
              <a:spcAft>
                <a:spcPts val="800"/>
              </a:spcAft>
            </a:pPr>
            <a:r>
              <a:rPr lang="en-GB" sz="2200" dirty="0"/>
              <a:t>Cisco and Microsoft are both modern organisations that have recognised the importance of meeting new digital workplace changes and present information about external professional guidelines, internal policy documents, and strategic planning.</a:t>
            </a:r>
          </a:p>
          <a:p>
            <a:pPr lvl="1">
              <a:lnSpc>
                <a:spcPct val="118000"/>
              </a:lnSpc>
              <a:buNone/>
            </a:pPr>
            <a:r>
              <a:rPr lang="en-GB" dirty="0"/>
              <a:t>Cisco:</a:t>
            </a:r>
            <a:r>
              <a:rPr lang="en-GB" sz="1800" dirty="0"/>
              <a:t> </a:t>
            </a:r>
            <a:r>
              <a:rPr lang="en-GB" sz="1600" dirty="0">
                <a:hlinkClick r:id="rId2"/>
              </a:rPr>
              <a:t>www.cisco.com/c/m/en_us/about/csr/esg-hub.html</a:t>
            </a:r>
            <a:endParaRPr lang="en-GB" sz="1600" dirty="0"/>
          </a:p>
          <a:p>
            <a:pPr lvl="1">
              <a:lnSpc>
                <a:spcPct val="118000"/>
              </a:lnSpc>
              <a:buNone/>
            </a:pPr>
            <a:r>
              <a:rPr lang="en-GB" dirty="0"/>
              <a:t>Microsoft</a:t>
            </a:r>
            <a:r>
              <a:rPr lang="en-GB" sz="1800" dirty="0"/>
              <a:t>: </a:t>
            </a:r>
            <a:r>
              <a:rPr lang="en-GB" sz="1600" dirty="0">
                <a:hlinkClick r:id="rId3"/>
              </a:rPr>
              <a:t>www.microsoft.com/en-us/legal/compliance/sbc</a:t>
            </a:r>
            <a:endParaRPr lang="en-GB" sz="1600" dirty="0"/>
          </a:p>
          <a:p>
            <a:pPr>
              <a:lnSpc>
                <a:spcPct val="118000"/>
              </a:lnSpc>
              <a:spcAft>
                <a:spcPts val="800"/>
              </a:spcAft>
            </a:pPr>
            <a:r>
              <a:rPr lang="en-GB" sz="2200" dirty="0"/>
              <a:t>Research how these organisations respond to these workplace changes. </a:t>
            </a:r>
          </a:p>
        </p:txBody>
      </p:sp>
      <p:sp>
        <p:nvSpPr>
          <p:cNvPr id="7" name="Content Placeholder 6">
            <a:extLst>
              <a:ext uri="{FF2B5EF4-FFF2-40B4-BE49-F238E27FC236}">
                <a16:creationId xmlns:a16="http://schemas.microsoft.com/office/drawing/2014/main" id="{A2E64551-BB55-42D7-A163-0EF4924DC851}"/>
              </a:ext>
            </a:extLst>
          </p:cNvPr>
          <p:cNvSpPr>
            <a:spLocks noGrp="1"/>
          </p:cNvSpPr>
          <p:nvPr>
            <p:ph idx="10"/>
          </p:nvPr>
        </p:nvSpPr>
        <p:spPr>
          <a:xfrm>
            <a:off x="8179724" y="1825625"/>
            <a:ext cx="3174076" cy="4351338"/>
          </a:xfrm>
          <a:custGeom>
            <a:avLst/>
            <a:gdLst>
              <a:gd name="connsiteX0" fmla="*/ 0 w 3174076"/>
              <a:gd name="connsiteY0" fmla="*/ 0 h 4351338"/>
              <a:gd name="connsiteX1" fmla="*/ 3174076 w 3174076"/>
              <a:gd name="connsiteY1" fmla="*/ 0 h 4351338"/>
              <a:gd name="connsiteX2" fmla="*/ 3174076 w 3174076"/>
              <a:gd name="connsiteY2" fmla="*/ 4351338 h 4351338"/>
              <a:gd name="connsiteX3" fmla="*/ 0 w 3174076"/>
              <a:gd name="connsiteY3" fmla="*/ 4351338 h 4351338"/>
              <a:gd name="connsiteX4" fmla="*/ 0 w 3174076"/>
              <a:gd name="connsiteY4" fmla="*/ 0 h 43513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74076" h="4351338" fill="none" extrusionOk="0">
                <a:moveTo>
                  <a:pt x="0" y="0"/>
                </a:moveTo>
                <a:cubicBezTo>
                  <a:pt x="683513" y="-33775"/>
                  <a:pt x="1982506" y="138873"/>
                  <a:pt x="3174076" y="0"/>
                </a:cubicBezTo>
                <a:cubicBezTo>
                  <a:pt x="3100305" y="585222"/>
                  <a:pt x="3018193" y="3710241"/>
                  <a:pt x="3174076" y="4351338"/>
                </a:cubicBezTo>
                <a:cubicBezTo>
                  <a:pt x="2289957" y="4214008"/>
                  <a:pt x="1369523" y="4213482"/>
                  <a:pt x="0" y="4351338"/>
                </a:cubicBezTo>
                <a:cubicBezTo>
                  <a:pt x="152408" y="2268068"/>
                  <a:pt x="73868" y="1803478"/>
                  <a:pt x="0" y="0"/>
                </a:cubicBezTo>
                <a:close/>
              </a:path>
              <a:path w="3174076" h="4351338" stroke="0" extrusionOk="0">
                <a:moveTo>
                  <a:pt x="0" y="0"/>
                </a:moveTo>
                <a:cubicBezTo>
                  <a:pt x="582902" y="-101487"/>
                  <a:pt x="2639420" y="-162162"/>
                  <a:pt x="3174076" y="0"/>
                </a:cubicBezTo>
                <a:cubicBezTo>
                  <a:pt x="3234789" y="1739382"/>
                  <a:pt x="3113004" y="3375976"/>
                  <a:pt x="3174076" y="4351338"/>
                </a:cubicBezTo>
                <a:cubicBezTo>
                  <a:pt x="2062552" y="4401403"/>
                  <a:pt x="1170419" y="4192889"/>
                  <a:pt x="0" y="4351338"/>
                </a:cubicBezTo>
                <a:cubicBezTo>
                  <a:pt x="-24452" y="3602151"/>
                  <a:pt x="-67663" y="2092173"/>
                  <a:pt x="0" y="0"/>
                </a:cubicBezTo>
                <a:close/>
              </a:path>
            </a:pathLst>
          </a:custGeom>
          <a:ln>
            <a:extLst>
              <a:ext uri="{C807C97D-BFC1-408E-A445-0C87EB9F89A2}">
                <ask:lineSketchStyleProps xmlns:ask="http://schemas.microsoft.com/office/drawing/2018/sketchyshapes" sd="981765707">
                  <ask:type>
                    <ask:lineSketchCurved/>
                  </ask:type>
                </ask:lineSketchStyleProps>
              </a:ext>
            </a:extLst>
          </a:ln>
        </p:spPr>
        <p:txBody>
          <a:bodyPr>
            <a:normAutofit/>
          </a:bodyPr>
          <a:lstStyle/>
          <a:p>
            <a:pPr marL="0" lvl="0" indent="0">
              <a:buNone/>
            </a:pPr>
            <a:r>
              <a:rPr lang="en-US" b="1" dirty="0"/>
              <a:t>Resources needed:</a:t>
            </a:r>
          </a:p>
          <a:p>
            <a:pPr marL="0" lvl="0" indent="0">
              <a:buNone/>
            </a:pPr>
            <a:r>
              <a:rPr lang="en-US" dirty="0"/>
              <a:t>L2 Activity 2 Worksheet: Research and present, Business case studies</a:t>
            </a:r>
          </a:p>
        </p:txBody>
      </p:sp>
      <p:sp>
        <p:nvSpPr>
          <p:cNvPr id="11" name="Text Placeholder 10">
            <a:extLst>
              <a:ext uri="{FF2B5EF4-FFF2-40B4-BE49-F238E27FC236}">
                <a16:creationId xmlns:a16="http://schemas.microsoft.com/office/drawing/2014/main" id="{F7D875A6-BBFF-AC68-23F3-BAAB4815B976}"/>
              </a:ext>
            </a:extLst>
          </p:cNvPr>
          <p:cNvSpPr>
            <a:spLocks noGrp="1"/>
          </p:cNvSpPr>
          <p:nvPr>
            <p:ph type="body" sz="quarter" idx="11"/>
          </p:nvPr>
        </p:nvSpPr>
        <p:spPr>
          <a:xfrm>
            <a:off x="838200" y="6356349"/>
            <a:ext cx="5400000" cy="365125"/>
          </a:xfrm>
        </p:spPr>
        <p:txBody>
          <a:bodyPr/>
          <a:lstStyle/>
          <a:p>
            <a:r>
              <a:rPr lang="en-GB" dirty="0"/>
              <a:t>Lesson 2: </a:t>
            </a:r>
            <a:r>
              <a:rPr lang="en-US" dirty="0"/>
              <a:t>Designing systems that reflect society and situational awareness</a:t>
            </a:r>
            <a:endParaRPr lang="en-GB" dirty="0"/>
          </a:p>
        </p:txBody>
      </p:sp>
      <p:sp>
        <p:nvSpPr>
          <p:cNvPr id="9" name="Text Placeholder 8">
            <a:extLst>
              <a:ext uri="{FF2B5EF4-FFF2-40B4-BE49-F238E27FC236}">
                <a16:creationId xmlns:a16="http://schemas.microsoft.com/office/drawing/2014/main" id="{661AB3ED-1853-6C25-C5DE-EC7CBFD81F18}"/>
              </a:ext>
            </a:extLst>
          </p:cNvPr>
          <p:cNvSpPr>
            <a:spLocks noGrp="1"/>
          </p:cNvSpPr>
          <p:nvPr>
            <p:ph type="body" sz="quarter" idx="14"/>
          </p:nvPr>
        </p:nvSpPr>
        <p:spPr/>
        <p:txBody>
          <a:bodyPr/>
          <a:lstStyle/>
          <a:p>
            <a:r>
              <a:rPr lang="en-GB" dirty="0"/>
              <a:t>Activity 2</a:t>
            </a:r>
          </a:p>
        </p:txBody>
      </p:sp>
    </p:spTree>
    <p:extLst>
      <p:ext uri="{BB962C8B-B14F-4D97-AF65-F5344CB8AC3E}">
        <p14:creationId xmlns:p14="http://schemas.microsoft.com/office/powerpoint/2010/main" val="731303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group of people standing around a person&#10;&#10;Description automatically generated">
            <a:extLst>
              <a:ext uri="{FF2B5EF4-FFF2-40B4-BE49-F238E27FC236}">
                <a16:creationId xmlns:a16="http://schemas.microsoft.com/office/drawing/2014/main" id="{8E37EC52-6D20-11EC-2E55-F69DAAF0B6A4}"/>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2094916" y="1690688"/>
            <a:ext cx="7726241" cy="3634195"/>
          </a:xfrm>
          <a:prstGeom prst="rect">
            <a:avLst/>
          </a:prstGeom>
        </p:spPr>
      </p:pic>
      <p:sp>
        <p:nvSpPr>
          <p:cNvPr id="13" name="Text Placeholder 12">
            <a:extLst>
              <a:ext uri="{FF2B5EF4-FFF2-40B4-BE49-F238E27FC236}">
                <a16:creationId xmlns:a16="http://schemas.microsoft.com/office/drawing/2014/main" id="{BA1C9C1E-A887-3CBA-6580-68AAF2A3F033}"/>
              </a:ext>
            </a:extLst>
          </p:cNvPr>
          <p:cNvSpPr>
            <a:spLocks noGrp="1"/>
          </p:cNvSpPr>
          <p:nvPr>
            <p:ph type="body" sz="quarter" idx="14"/>
          </p:nvPr>
        </p:nvSpPr>
        <p:spPr/>
        <p:txBody>
          <a:bodyPr/>
          <a:lstStyle/>
          <a:p>
            <a:r>
              <a:rPr lang="en-GB" dirty="0"/>
              <a:t>Activity 3</a:t>
            </a:r>
          </a:p>
        </p:txBody>
      </p:sp>
      <p:sp>
        <p:nvSpPr>
          <p:cNvPr id="10" name="Title 9">
            <a:extLst>
              <a:ext uri="{FF2B5EF4-FFF2-40B4-BE49-F238E27FC236}">
                <a16:creationId xmlns:a16="http://schemas.microsoft.com/office/drawing/2014/main" id="{4BCB5F62-126E-5CFF-4742-6DC2E87A0E06}"/>
              </a:ext>
            </a:extLst>
          </p:cNvPr>
          <p:cNvSpPr>
            <a:spLocks noGrp="1"/>
          </p:cNvSpPr>
          <p:nvPr>
            <p:ph type="title"/>
          </p:nvPr>
        </p:nvSpPr>
        <p:spPr/>
        <p:txBody>
          <a:bodyPr/>
          <a:lstStyle/>
          <a:p>
            <a:r>
              <a:rPr lang="en-GB" dirty="0"/>
              <a:t>Co-worker awareness</a:t>
            </a:r>
          </a:p>
        </p:txBody>
      </p:sp>
      <p:sp>
        <p:nvSpPr>
          <p:cNvPr id="14" name="Text Placeholder 13">
            <a:extLst>
              <a:ext uri="{FF2B5EF4-FFF2-40B4-BE49-F238E27FC236}">
                <a16:creationId xmlns:a16="http://schemas.microsoft.com/office/drawing/2014/main" id="{7456300A-6046-4AF4-7EB5-6BDDD193CDCB}"/>
              </a:ext>
            </a:extLst>
          </p:cNvPr>
          <p:cNvSpPr>
            <a:spLocks noGrp="1"/>
          </p:cNvSpPr>
          <p:nvPr>
            <p:ph type="body" sz="quarter" idx="15"/>
          </p:nvPr>
        </p:nvSpPr>
        <p:spPr>
          <a:xfrm>
            <a:off x="838200" y="6288607"/>
            <a:ext cx="5400000" cy="432867"/>
          </a:xfrm>
        </p:spPr>
        <p:txBody>
          <a:bodyPr/>
          <a:lstStyle/>
          <a:p>
            <a:r>
              <a:rPr lang="en-GB" dirty="0"/>
              <a:t>Lesson 2: </a:t>
            </a:r>
            <a:r>
              <a:rPr lang="en-US" dirty="0"/>
              <a:t>Designing systems that reflect society and situational awareness</a:t>
            </a:r>
            <a:endParaRPr lang="en-GB" dirty="0"/>
          </a:p>
        </p:txBody>
      </p:sp>
    </p:spTree>
    <p:extLst>
      <p:ext uri="{BB962C8B-B14F-4D97-AF65-F5344CB8AC3E}">
        <p14:creationId xmlns:p14="http://schemas.microsoft.com/office/powerpoint/2010/main" val="30699482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4441A1A-96D1-31B2-17D6-7960B9A3E7B7}"/>
              </a:ext>
            </a:extLst>
          </p:cNvPr>
          <p:cNvSpPr>
            <a:spLocks noGrp="1"/>
          </p:cNvSpPr>
          <p:nvPr>
            <p:ph type="title"/>
          </p:nvPr>
        </p:nvSpPr>
        <p:spPr>
          <a:xfrm>
            <a:off x="838200" y="365125"/>
            <a:ext cx="10515600" cy="1325563"/>
          </a:xfrm>
        </p:spPr>
        <p:txBody>
          <a:bodyPr/>
          <a:lstStyle/>
          <a:p>
            <a:r>
              <a:rPr lang="en-GB" dirty="0"/>
              <a:t>Situational awareness</a:t>
            </a:r>
          </a:p>
        </p:txBody>
      </p:sp>
      <p:sp>
        <p:nvSpPr>
          <p:cNvPr id="6" name="Content Placeholder 5">
            <a:extLst>
              <a:ext uri="{FF2B5EF4-FFF2-40B4-BE49-F238E27FC236}">
                <a16:creationId xmlns:a16="http://schemas.microsoft.com/office/drawing/2014/main" id="{965509F4-901C-3661-2A44-9A91B8F23CAA}"/>
              </a:ext>
            </a:extLst>
          </p:cNvPr>
          <p:cNvSpPr>
            <a:spLocks noGrp="1"/>
          </p:cNvSpPr>
          <p:nvPr>
            <p:ph idx="1"/>
          </p:nvPr>
        </p:nvSpPr>
        <p:spPr>
          <a:xfrm>
            <a:off x="838200" y="1825625"/>
            <a:ext cx="10799618" cy="4351338"/>
          </a:xfrm>
        </p:spPr>
        <p:txBody>
          <a:bodyPr>
            <a:noAutofit/>
          </a:bodyPr>
          <a:lstStyle/>
          <a:p>
            <a:pPr marL="0" indent="0">
              <a:buNone/>
            </a:pPr>
            <a:r>
              <a:rPr lang="en-GB" dirty="0"/>
              <a:t>Situational awareness means being aware of what is going on around you, including noticing changes in people’s behaviour and knowing how to respond to these changes. There are commonly three levels:</a:t>
            </a:r>
          </a:p>
          <a:p>
            <a:pPr marL="0" indent="0">
              <a:lnSpc>
                <a:spcPct val="118000"/>
              </a:lnSpc>
              <a:spcAft>
                <a:spcPts val="800"/>
              </a:spcAft>
              <a:buNone/>
            </a:pPr>
            <a:endParaRPr lang="en-GB" sz="2200" dirty="0"/>
          </a:p>
        </p:txBody>
      </p:sp>
      <p:sp>
        <p:nvSpPr>
          <p:cNvPr id="7" name="Content Placeholder 6">
            <a:extLst>
              <a:ext uri="{FF2B5EF4-FFF2-40B4-BE49-F238E27FC236}">
                <a16:creationId xmlns:a16="http://schemas.microsoft.com/office/drawing/2014/main" id="{A2E64551-BB55-42D7-A163-0EF4924DC851}"/>
              </a:ext>
            </a:extLst>
          </p:cNvPr>
          <p:cNvSpPr>
            <a:spLocks noGrp="1"/>
          </p:cNvSpPr>
          <p:nvPr>
            <p:ph idx="10"/>
          </p:nvPr>
        </p:nvSpPr>
        <p:spPr>
          <a:xfrm>
            <a:off x="864524" y="3476500"/>
            <a:ext cx="3485408" cy="2704976"/>
          </a:xfrm>
          <a:custGeom>
            <a:avLst/>
            <a:gdLst>
              <a:gd name="connsiteX0" fmla="*/ 0 w 3485408"/>
              <a:gd name="connsiteY0" fmla="*/ 0 h 2704976"/>
              <a:gd name="connsiteX1" fmla="*/ 3485407 w 3485408"/>
              <a:gd name="connsiteY1" fmla="*/ 0 h 2704976"/>
              <a:gd name="connsiteX2" fmla="*/ 3485407 w 3485408"/>
              <a:gd name="connsiteY2" fmla="*/ 2704976 h 2704976"/>
              <a:gd name="connsiteX3" fmla="*/ 0 w 3485408"/>
              <a:gd name="connsiteY3" fmla="*/ 2704976 h 2704976"/>
              <a:gd name="connsiteX4" fmla="*/ 0 w 3485408"/>
              <a:gd name="connsiteY4" fmla="*/ 0 h 2704976"/>
              <a:gd name="connsiteX0" fmla="*/ 0 w 3485408"/>
              <a:gd name="connsiteY0" fmla="*/ 0 h 2704976"/>
              <a:gd name="connsiteX1" fmla="*/ 3485407 w 3485408"/>
              <a:gd name="connsiteY1" fmla="*/ 0 h 2704976"/>
              <a:gd name="connsiteX2" fmla="*/ 3485407 w 3485408"/>
              <a:gd name="connsiteY2" fmla="*/ 2704976 h 2704976"/>
              <a:gd name="connsiteX3" fmla="*/ 0 w 3485408"/>
              <a:gd name="connsiteY3" fmla="*/ 2704976 h 2704976"/>
              <a:gd name="connsiteX4" fmla="*/ 0 w 3485408"/>
              <a:gd name="connsiteY4" fmla="*/ 0 h 2704976"/>
              <a:gd name="connsiteX0" fmla="*/ 0 w 3485408"/>
              <a:gd name="connsiteY0" fmla="*/ 0 h 2704976"/>
              <a:gd name="connsiteX1" fmla="*/ 3485407 w 3485408"/>
              <a:gd name="connsiteY1" fmla="*/ 0 h 2704976"/>
              <a:gd name="connsiteX2" fmla="*/ 3485407 w 3485408"/>
              <a:gd name="connsiteY2" fmla="*/ 2704976 h 2704976"/>
              <a:gd name="connsiteX3" fmla="*/ 0 w 3485408"/>
              <a:gd name="connsiteY3" fmla="*/ 2704976 h 2704976"/>
              <a:gd name="connsiteX4" fmla="*/ 0 w 3485408"/>
              <a:gd name="connsiteY4" fmla="*/ 0 h 2704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85408" h="2704976" fill="none" extrusionOk="0">
                <a:moveTo>
                  <a:pt x="0" y="0"/>
                </a:moveTo>
                <a:cubicBezTo>
                  <a:pt x="911172" y="-173655"/>
                  <a:pt x="2378953" y="99658"/>
                  <a:pt x="3485407" y="0"/>
                </a:cubicBezTo>
                <a:cubicBezTo>
                  <a:pt x="3441101" y="426529"/>
                  <a:pt x="3181186" y="2303583"/>
                  <a:pt x="3485407" y="2704976"/>
                </a:cubicBezTo>
                <a:cubicBezTo>
                  <a:pt x="2721860" y="2649665"/>
                  <a:pt x="1151770" y="2458598"/>
                  <a:pt x="0" y="2704976"/>
                </a:cubicBezTo>
                <a:cubicBezTo>
                  <a:pt x="87905" y="1433636"/>
                  <a:pt x="98913" y="1096988"/>
                  <a:pt x="0" y="0"/>
                </a:cubicBezTo>
                <a:close/>
              </a:path>
              <a:path w="3485408" h="2704976" stroke="0" extrusionOk="0">
                <a:moveTo>
                  <a:pt x="0" y="0"/>
                </a:moveTo>
                <a:cubicBezTo>
                  <a:pt x="619078" y="32929"/>
                  <a:pt x="2997644" y="84404"/>
                  <a:pt x="3485407" y="0"/>
                </a:cubicBezTo>
                <a:cubicBezTo>
                  <a:pt x="3405726" y="1120082"/>
                  <a:pt x="3381911" y="1980750"/>
                  <a:pt x="3485407" y="2704976"/>
                </a:cubicBezTo>
                <a:cubicBezTo>
                  <a:pt x="2282645" y="2889339"/>
                  <a:pt x="1430594" y="2570633"/>
                  <a:pt x="0" y="2704976"/>
                </a:cubicBezTo>
                <a:cubicBezTo>
                  <a:pt x="-157541" y="2536760"/>
                  <a:pt x="-49317" y="1421946"/>
                  <a:pt x="0" y="0"/>
                </a:cubicBezTo>
                <a:close/>
              </a:path>
              <a:path w="3485408" h="2704976" fill="none" stroke="0" extrusionOk="0">
                <a:moveTo>
                  <a:pt x="0" y="0"/>
                </a:moveTo>
                <a:cubicBezTo>
                  <a:pt x="839023" y="114861"/>
                  <a:pt x="2023560" y="208202"/>
                  <a:pt x="3485407" y="0"/>
                </a:cubicBezTo>
                <a:cubicBezTo>
                  <a:pt x="3482794" y="384252"/>
                  <a:pt x="3272507" y="2261044"/>
                  <a:pt x="3485407" y="2704976"/>
                </a:cubicBezTo>
                <a:cubicBezTo>
                  <a:pt x="2288478" y="2727905"/>
                  <a:pt x="1616952" y="2619373"/>
                  <a:pt x="0" y="2704976"/>
                </a:cubicBezTo>
                <a:cubicBezTo>
                  <a:pt x="221387" y="1348009"/>
                  <a:pt x="25408" y="1174041"/>
                  <a:pt x="0" y="0"/>
                </a:cubicBezTo>
                <a:close/>
              </a:path>
              <a:path w="3485408" h="2704976" fill="none" stroke="0" extrusionOk="0">
                <a:moveTo>
                  <a:pt x="0" y="0"/>
                </a:moveTo>
                <a:cubicBezTo>
                  <a:pt x="869924" y="-119859"/>
                  <a:pt x="2183912" y="32081"/>
                  <a:pt x="3485407" y="0"/>
                </a:cubicBezTo>
                <a:cubicBezTo>
                  <a:pt x="3426681" y="371371"/>
                  <a:pt x="3216369" y="2345992"/>
                  <a:pt x="3485407" y="2704976"/>
                </a:cubicBezTo>
                <a:cubicBezTo>
                  <a:pt x="2544684" y="2662493"/>
                  <a:pt x="1290027" y="2602602"/>
                  <a:pt x="0" y="2704976"/>
                </a:cubicBezTo>
                <a:cubicBezTo>
                  <a:pt x="153675" y="1410418"/>
                  <a:pt x="82399" y="1113281"/>
                  <a:pt x="0" y="0"/>
                </a:cubicBezTo>
                <a:close/>
              </a:path>
            </a:pathLst>
          </a:custGeom>
          <a:ln>
            <a:extLst>
              <a:ext uri="{C807C97D-BFC1-408E-A445-0C87EB9F89A2}">
                <ask:lineSketchStyleProps xmlns:ask="http://schemas.microsoft.com/office/drawing/2018/sketchyshapes" sd="981765707">
                  <a:custGeom>
                    <a:avLst/>
                    <a:gdLst>
                      <a:gd name="connsiteX0" fmla="*/ 0 w 3485408"/>
                      <a:gd name="connsiteY0" fmla="*/ 0 h 2704976"/>
                      <a:gd name="connsiteX1" fmla="*/ 3485407 w 3485408"/>
                      <a:gd name="connsiteY1" fmla="*/ 0 h 2704976"/>
                      <a:gd name="connsiteX2" fmla="*/ 3485407 w 3485408"/>
                      <a:gd name="connsiteY2" fmla="*/ 2704976 h 2704976"/>
                      <a:gd name="connsiteX3" fmla="*/ 0 w 3485408"/>
                      <a:gd name="connsiteY3" fmla="*/ 2704976 h 2704976"/>
                      <a:gd name="connsiteX4" fmla="*/ 0 w 3485408"/>
                      <a:gd name="connsiteY4" fmla="*/ 0 h 2704976"/>
                      <a:gd name="connsiteX0" fmla="*/ 0 w 3485408"/>
                      <a:gd name="connsiteY0" fmla="*/ 0 h 2704976"/>
                      <a:gd name="connsiteX1" fmla="*/ 3485407 w 3485408"/>
                      <a:gd name="connsiteY1" fmla="*/ 0 h 2704976"/>
                      <a:gd name="connsiteX2" fmla="*/ 3485407 w 3485408"/>
                      <a:gd name="connsiteY2" fmla="*/ 2704976 h 2704976"/>
                      <a:gd name="connsiteX3" fmla="*/ 0 w 3485408"/>
                      <a:gd name="connsiteY3" fmla="*/ 2704976 h 2704976"/>
                      <a:gd name="connsiteX4" fmla="*/ 0 w 3485408"/>
                      <a:gd name="connsiteY4" fmla="*/ 0 h 2704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85408" h="2704976" fill="none" extrusionOk="0">
                        <a:moveTo>
                          <a:pt x="0" y="0"/>
                        </a:moveTo>
                        <a:cubicBezTo>
                          <a:pt x="888072" y="-151699"/>
                          <a:pt x="2341591" y="97193"/>
                          <a:pt x="3485407" y="0"/>
                        </a:cubicBezTo>
                        <a:cubicBezTo>
                          <a:pt x="3410251" y="373797"/>
                          <a:pt x="3238972" y="2304825"/>
                          <a:pt x="3485407" y="2704976"/>
                        </a:cubicBezTo>
                        <a:cubicBezTo>
                          <a:pt x="2625064" y="2635628"/>
                          <a:pt x="1339395" y="2544224"/>
                          <a:pt x="0" y="2704976"/>
                        </a:cubicBezTo>
                        <a:cubicBezTo>
                          <a:pt x="143378" y="1417082"/>
                          <a:pt x="87810" y="1112040"/>
                          <a:pt x="0" y="0"/>
                        </a:cubicBezTo>
                        <a:close/>
                      </a:path>
                      <a:path w="3485408" h="2704976" stroke="0" extrusionOk="0">
                        <a:moveTo>
                          <a:pt x="0" y="0"/>
                        </a:moveTo>
                        <a:cubicBezTo>
                          <a:pt x="637175" y="-49825"/>
                          <a:pt x="2947665" y="-8783"/>
                          <a:pt x="3485407" y="0"/>
                        </a:cubicBezTo>
                        <a:cubicBezTo>
                          <a:pt x="3462034" y="1105150"/>
                          <a:pt x="3411202" y="2075535"/>
                          <a:pt x="3485407" y="2704976"/>
                        </a:cubicBezTo>
                        <a:cubicBezTo>
                          <a:pt x="2275251" y="2825633"/>
                          <a:pt x="1380691" y="2582937"/>
                          <a:pt x="0" y="2704976"/>
                        </a:cubicBezTo>
                        <a:cubicBezTo>
                          <a:pt x="-80357" y="2361053"/>
                          <a:pt x="-64931" y="1346098"/>
                          <a:pt x="0" y="0"/>
                        </a:cubicBezTo>
                        <a:close/>
                      </a:path>
                      <a:path w="3485408" h="2704976" fill="none" stroke="0" extrusionOk="0">
                        <a:moveTo>
                          <a:pt x="0" y="0"/>
                        </a:moveTo>
                        <a:cubicBezTo>
                          <a:pt x="719342" y="33766"/>
                          <a:pt x="2079377" y="46032"/>
                          <a:pt x="3485407" y="0"/>
                        </a:cubicBezTo>
                        <a:cubicBezTo>
                          <a:pt x="3456443" y="356115"/>
                          <a:pt x="3309271" y="2315484"/>
                          <a:pt x="3485407" y="2704976"/>
                        </a:cubicBezTo>
                        <a:cubicBezTo>
                          <a:pt x="2439588" y="2644666"/>
                          <a:pt x="1487919" y="2638120"/>
                          <a:pt x="0" y="2704976"/>
                        </a:cubicBezTo>
                        <a:cubicBezTo>
                          <a:pt x="214427" y="1379466"/>
                          <a:pt x="22400" y="1134586"/>
                          <a:pt x="0" y="0"/>
                        </a:cubicBezTo>
                        <a:close/>
                      </a:path>
                    </a:pathLst>
                  </a:custGeom>
                  <ask:type>
                    <ask:lineSketchCurved/>
                  </ask:type>
                </ask:lineSketchStyleProps>
              </a:ext>
            </a:extLst>
          </a:ln>
        </p:spPr>
        <p:txBody>
          <a:bodyPr>
            <a:normAutofit/>
          </a:bodyPr>
          <a:lstStyle/>
          <a:p>
            <a:pPr marL="0" indent="0">
              <a:buNone/>
            </a:pPr>
            <a:r>
              <a:rPr lang="en-GB" sz="2200" b="1" dirty="0">
                <a:solidFill>
                  <a:schemeClr val="tx1">
                    <a:lumMod val="85000"/>
                    <a:lumOff val="15000"/>
                  </a:schemeClr>
                </a:solidFill>
                <a:latin typeface="Arial" panose="020B0604020202020204" pitchFamily="34" charset="0"/>
                <a:cs typeface="Arial" panose="020B0604020202020204" pitchFamily="34" charset="0"/>
              </a:rPr>
              <a:t>Level 1 Perception</a:t>
            </a:r>
            <a:br>
              <a:rPr lang="en-GB" sz="2400" b="1" dirty="0">
                <a:solidFill>
                  <a:schemeClr val="tx1">
                    <a:lumMod val="85000"/>
                    <a:lumOff val="15000"/>
                  </a:schemeClr>
                </a:solidFill>
                <a:latin typeface="Arial" panose="020B0604020202020204" pitchFamily="34" charset="0"/>
                <a:cs typeface="Arial" panose="020B0604020202020204" pitchFamily="34" charset="0"/>
              </a:rPr>
            </a:br>
            <a:r>
              <a:rPr lang="en-GB" sz="2400" dirty="0">
                <a:solidFill>
                  <a:schemeClr val="tx1">
                    <a:lumMod val="85000"/>
                    <a:lumOff val="15000"/>
                  </a:schemeClr>
                </a:solidFill>
                <a:latin typeface="Arial" panose="020B0604020202020204" pitchFamily="34" charset="0"/>
                <a:cs typeface="Arial" panose="020B0604020202020204" pitchFamily="34" charset="0"/>
              </a:rPr>
              <a:t>Noticing the things around you on a </a:t>
            </a:r>
            <a:br>
              <a:rPr lang="en-GB" sz="2400" dirty="0">
                <a:solidFill>
                  <a:schemeClr val="tx1">
                    <a:lumMod val="85000"/>
                    <a:lumOff val="15000"/>
                  </a:schemeClr>
                </a:solidFill>
                <a:latin typeface="Arial" panose="020B0604020202020204" pitchFamily="34" charset="0"/>
                <a:cs typeface="Arial" panose="020B0604020202020204" pitchFamily="34" charset="0"/>
              </a:rPr>
            </a:br>
            <a:r>
              <a:rPr lang="en-GB" sz="2400" dirty="0">
                <a:solidFill>
                  <a:schemeClr val="tx1">
                    <a:lumMod val="85000"/>
                    <a:lumOff val="15000"/>
                  </a:schemeClr>
                </a:solidFill>
                <a:latin typeface="Arial" panose="020B0604020202020204" pitchFamily="34" charset="0"/>
                <a:cs typeface="Arial" panose="020B0604020202020204" pitchFamily="34" charset="0"/>
              </a:rPr>
              <a:t>day-to-day basis.</a:t>
            </a:r>
          </a:p>
        </p:txBody>
      </p:sp>
      <p:sp>
        <p:nvSpPr>
          <p:cNvPr id="11" name="Text Placeholder 10">
            <a:extLst>
              <a:ext uri="{FF2B5EF4-FFF2-40B4-BE49-F238E27FC236}">
                <a16:creationId xmlns:a16="http://schemas.microsoft.com/office/drawing/2014/main" id="{F7D875A6-BBFF-AC68-23F3-BAAB4815B976}"/>
              </a:ext>
            </a:extLst>
          </p:cNvPr>
          <p:cNvSpPr>
            <a:spLocks noGrp="1"/>
          </p:cNvSpPr>
          <p:nvPr>
            <p:ph type="body" sz="quarter" idx="11"/>
          </p:nvPr>
        </p:nvSpPr>
        <p:spPr>
          <a:xfrm>
            <a:off x="838200" y="6356349"/>
            <a:ext cx="5400000" cy="365125"/>
          </a:xfrm>
        </p:spPr>
        <p:txBody>
          <a:bodyPr/>
          <a:lstStyle/>
          <a:p>
            <a:r>
              <a:rPr lang="en-GB" dirty="0"/>
              <a:t>Lesson 2: </a:t>
            </a:r>
            <a:r>
              <a:rPr lang="en-US" dirty="0"/>
              <a:t>Designing systems that reflect society and situational awareness</a:t>
            </a:r>
            <a:endParaRPr lang="en-GB" dirty="0"/>
          </a:p>
        </p:txBody>
      </p:sp>
      <p:sp>
        <p:nvSpPr>
          <p:cNvPr id="9" name="Text Placeholder 8">
            <a:extLst>
              <a:ext uri="{FF2B5EF4-FFF2-40B4-BE49-F238E27FC236}">
                <a16:creationId xmlns:a16="http://schemas.microsoft.com/office/drawing/2014/main" id="{661AB3ED-1853-6C25-C5DE-EC7CBFD81F18}"/>
              </a:ext>
            </a:extLst>
          </p:cNvPr>
          <p:cNvSpPr>
            <a:spLocks noGrp="1"/>
          </p:cNvSpPr>
          <p:nvPr>
            <p:ph type="body" sz="quarter" idx="14"/>
          </p:nvPr>
        </p:nvSpPr>
        <p:spPr/>
        <p:txBody>
          <a:bodyPr/>
          <a:lstStyle/>
          <a:p>
            <a:r>
              <a:rPr lang="en-GB" dirty="0"/>
              <a:t>Activity 3</a:t>
            </a:r>
          </a:p>
        </p:txBody>
      </p:sp>
      <p:sp>
        <p:nvSpPr>
          <p:cNvPr id="2" name="Content Placeholder 6">
            <a:extLst>
              <a:ext uri="{FF2B5EF4-FFF2-40B4-BE49-F238E27FC236}">
                <a16:creationId xmlns:a16="http://schemas.microsoft.com/office/drawing/2014/main" id="{2DD430AE-D0DA-25C9-4164-83168EFEBE51}"/>
              </a:ext>
            </a:extLst>
          </p:cNvPr>
          <p:cNvSpPr txBox="1">
            <a:spLocks/>
          </p:cNvSpPr>
          <p:nvPr/>
        </p:nvSpPr>
        <p:spPr>
          <a:xfrm>
            <a:off x="4508658" y="3476500"/>
            <a:ext cx="3485408" cy="2703600"/>
          </a:xfrm>
          <a:custGeom>
            <a:avLst/>
            <a:gdLst>
              <a:gd name="connsiteX0" fmla="*/ 0 w 3485408"/>
              <a:gd name="connsiteY0" fmla="*/ 0 h 2703600"/>
              <a:gd name="connsiteX1" fmla="*/ 3485407 w 3485408"/>
              <a:gd name="connsiteY1" fmla="*/ 0 h 2703600"/>
              <a:gd name="connsiteX2" fmla="*/ 3485407 w 3485408"/>
              <a:gd name="connsiteY2" fmla="*/ 2703600 h 2703600"/>
              <a:gd name="connsiteX3" fmla="*/ 0 w 3485408"/>
              <a:gd name="connsiteY3" fmla="*/ 2703600 h 2703600"/>
              <a:gd name="connsiteX4" fmla="*/ 0 w 3485408"/>
              <a:gd name="connsiteY4" fmla="*/ 0 h 2703600"/>
              <a:gd name="connsiteX0" fmla="*/ 0 w 3485408"/>
              <a:gd name="connsiteY0" fmla="*/ 0 h 2703600"/>
              <a:gd name="connsiteX1" fmla="*/ 3485407 w 3485408"/>
              <a:gd name="connsiteY1" fmla="*/ 0 h 2703600"/>
              <a:gd name="connsiteX2" fmla="*/ 3485407 w 3485408"/>
              <a:gd name="connsiteY2" fmla="*/ 2703600 h 2703600"/>
              <a:gd name="connsiteX3" fmla="*/ 0 w 3485408"/>
              <a:gd name="connsiteY3" fmla="*/ 2703600 h 2703600"/>
              <a:gd name="connsiteX4" fmla="*/ 0 w 3485408"/>
              <a:gd name="connsiteY4" fmla="*/ 0 h 2703600"/>
              <a:gd name="connsiteX0" fmla="*/ 0 w 3485408"/>
              <a:gd name="connsiteY0" fmla="*/ 0 h 2703600"/>
              <a:gd name="connsiteX1" fmla="*/ 3485407 w 3485408"/>
              <a:gd name="connsiteY1" fmla="*/ 0 h 2703600"/>
              <a:gd name="connsiteX2" fmla="*/ 3485407 w 3485408"/>
              <a:gd name="connsiteY2" fmla="*/ 2703600 h 2703600"/>
              <a:gd name="connsiteX3" fmla="*/ 0 w 3485408"/>
              <a:gd name="connsiteY3" fmla="*/ 2703600 h 2703600"/>
              <a:gd name="connsiteX4" fmla="*/ 0 w 3485408"/>
              <a:gd name="connsiteY4" fmla="*/ 0 h 2703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85408" h="2703600" fill="none" extrusionOk="0">
                <a:moveTo>
                  <a:pt x="0" y="0"/>
                </a:moveTo>
                <a:cubicBezTo>
                  <a:pt x="974936" y="-234250"/>
                  <a:pt x="2552939" y="111095"/>
                  <a:pt x="3485407" y="0"/>
                </a:cubicBezTo>
                <a:cubicBezTo>
                  <a:pt x="3466201" y="469248"/>
                  <a:pt x="3211559" y="2303063"/>
                  <a:pt x="3485407" y="2703600"/>
                </a:cubicBezTo>
                <a:cubicBezTo>
                  <a:pt x="2721860" y="2648333"/>
                  <a:pt x="1151770" y="2457266"/>
                  <a:pt x="0" y="2703600"/>
                </a:cubicBezTo>
                <a:cubicBezTo>
                  <a:pt x="108545" y="1426759"/>
                  <a:pt x="137362" y="1044297"/>
                  <a:pt x="0" y="0"/>
                </a:cubicBezTo>
                <a:close/>
              </a:path>
              <a:path w="3485408" h="2703600" stroke="0" extrusionOk="0">
                <a:moveTo>
                  <a:pt x="0" y="0"/>
                </a:moveTo>
                <a:cubicBezTo>
                  <a:pt x="604789" y="98304"/>
                  <a:pt x="2927140" y="-47001"/>
                  <a:pt x="3485407" y="0"/>
                </a:cubicBezTo>
                <a:cubicBezTo>
                  <a:pt x="3424881" y="1114452"/>
                  <a:pt x="3384893" y="1989332"/>
                  <a:pt x="3485407" y="2703600"/>
                </a:cubicBezTo>
                <a:cubicBezTo>
                  <a:pt x="2299027" y="3029095"/>
                  <a:pt x="1441448" y="2566631"/>
                  <a:pt x="0" y="2703600"/>
                </a:cubicBezTo>
                <a:cubicBezTo>
                  <a:pt x="-121821" y="2454306"/>
                  <a:pt x="-44748" y="1443480"/>
                  <a:pt x="0" y="0"/>
                </a:cubicBezTo>
                <a:close/>
              </a:path>
              <a:path w="3485408" h="2703600" fill="none" stroke="0" extrusionOk="0">
                <a:moveTo>
                  <a:pt x="0" y="0"/>
                </a:moveTo>
                <a:cubicBezTo>
                  <a:pt x="890885" y="157549"/>
                  <a:pt x="1995394" y="278066"/>
                  <a:pt x="3485407" y="0"/>
                </a:cubicBezTo>
                <a:cubicBezTo>
                  <a:pt x="3437414" y="392407"/>
                  <a:pt x="3288411" y="2321309"/>
                  <a:pt x="3485407" y="2703600"/>
                </a:cubicBezTo>
                <a:cubicBezTo>
                  <a:pt x="2288478" y="2726573"/>
                  <a:pt x="1616952" y="2618041"/>
                  <a:pt x="0" y="2703600"/>
                </a:cubicBezTo>
                <a:cubicBezTo>
                  <a:pt x="209958" y="1332323"/>
                  <a:pt x="31974" y="1163833"/>
                  <a:pt x="0" y="0"/>
                </a:cubicBezTo>
                <a:close/>
              </a:path>
              <a:path w="3485408" h="2703600" fill="none" stroke="0" extrusionOk="0">
                <a:moveTo>
                  <a:pt x="0" y="0"/>
                </a:moveTo>
                <a:cubicBezTo>
                  <a:pt x="779586" y="39463"/>
                  <a:pt x="2301756" y="77938"/>
                  <a:pt x="3485407" y="0"/>
                </a:cubicBezTo>
                <a:cubicBezTo>
                  <a:pt x="3497580" y="380495"/>
                  <a:pt x="3261981" y="2314404"/>
                  <a:pt x="3485407" y="2703600"/>
                </a:cubicBezTo>
                <a:cubicBezTo>
                  <a:pt x="2544684" y="2661161"/>
                  <a:pt x="1290027" y="2601270"/>
                  <a:pt x="0" y="2703600"/>
                </a:cubicBezTo>
                <a:cubicBezTo>
                  <a:pt x="215601" y="1376487"/>
                  <a:pt x="79884" y="1092462"/>
                  <a:pt x="0" y="0"/>
                </a:cubicBezTo>
                <a:close/>
              </a:path>
            </a:pathLst>
          </a:custGeom>
          <a:solidFill>
            <a:srgbClr val="FFF5C4"/>
          </a:solidFill>
          <a:ln w="19050" cap="sq">
            <a:solidFill>
              <a:srgbClr val="534C29"/>
            </a:solidFill>
            <a:extLst>
              <a:ext uri="{C807C97D-BFC1-408E-A445-0C87EB9F89A2}">
                <ask:lineSketchStyleProps xmlns:ask="http://schemas.microsoft.com/office/drawing/2018/sketchyshapes" sd="981765707">
                  <a:custGeom>
                    <a:avLst/>
                    <a:gdLst>
                      <a:gd name="connsiteX0" fmla="*/ 0 w 3485408"/>
                      <a:gd name="connsiteY0" fmla="*/ 0 h 2703600"/>
                      <a:gd name="connsiteX1" fmla="*/ 3485407 w 3485408"/>
                      <a:gd name="connsiteY1" fmla="*/ 0 h 2703600"/>
                      <a:gd name="connsiteX2" fmla="*/ 3485407 w 3485408"/>
                      <a:gd name="connsiteY2" fmla="*/ 2703600 h 2703600"/>
                      <a:gd name="connsiteX3" fmla="*/ 0 w 3485408"/>
                      <a:gd name="connsiteY3" fmla="*/ 2703600 h 2703600"/>
                      <a:gd name="connsiteX4" fmla="*/ 0 w 3485408"/>
                      <a:gd name="connsiteY4" fmla="*/ 0 h 2703600"/>
                      <a:gd name="connsiteX0" fmla="*/ 0 w 3485408"/>
                      <a:gd name="connsiteY0" fmla="*/ 0 h 2703600"/>
                      <a:gd name="connsiteX1" fmla="*/ 3485407 w 3485408"/>
                      <a:gd name="connsiteY1" fmla="*/ 0 h 2703600"/>
                      <a:gd name="connsiteX2" fmla="*/ 3485407 w 3485408"/>
                      <a:gd name="connsiteY2" fmla="*/ 2703600 h 2703600"/>
                      <a:gd name="connsiteX3" fmla="*/ 0 w 3485408"/>
                      <a:gd name="connsiteY3" fmla="*/ 2703600 h 2703600"/>
                      <a:gd name="connsiteX4" fmla="*/ 0 w 3485408"/>
                      <a:gd name="connsiteY4" fmla="*/ 0 h 2703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85408" h="2703600" fill="none" extrusionOk="0">
                        <a:moveTo>
                          <a:pt x="0" y="0"/>
                        </a:moveTo>
                        <a:cubicBezTo>
                          <a:pt x="889090" y="-152657"/>
                          <a:pt x="2349549" y="97674"/>
                          <a:pt x="3485407" y="0"/>
                        </a:cubicBezTo>
                        <a:cubicBezTo>
                          <a:pt x="3420900" y="391815"/>
                          <a:pt x="3267547" y="2304266"/>
                          <a:pt x="3485407" y="2703600"/>
                        </a:cubicBezTo>
                        <a:cubicBezTo>
                          <a:pt x="2625064" y="2634296"/>
                          <a:pt x="1339395" y="2542892"/>
                          <a:pt x="0" y="2703600"/>
                        </a:cubicBezTo>
                        <a:cubicBezTo>
                          <a:pt x="163054" y="1410493"/>
                          <a:pt x="106302" y="1086402"/>
                          <a:pt x="0" y="0"/>
                        </a:cubicBezTo>
                        <a:close/>
                      </a:path>
                      <a:path w="3485408" h="2703600" stroke="0" extrusionOk="0">
                        <a:moveTo>
                          <a:pt x="0" y="0"/>
                        </a:moveTo>
                        <a:cubicBezTo>
                          <a:pt x="624865" y="6501"/>
                          <a:pt x="2904858" y="-88546"/>
                          <a:pt x="3485407" y="0"/>
                        </a:cubicBezTo>
                        <a:cubicBezTo>
                          <a:pt x="3526722" y="1087446"/>
                          <a:pt x="3395076" y="2022285"/>
                          <a:pt x="3485407" y="2703600"/>
                        </a:cubicBezTo>
                        <a:cubicBezTo>
                          <a:pt x="2277827" y="2846436"/>
                          <a:pt x="1396648" y="2577677"/>
                          <a:pt x="0" y="2703600"/>
                        </a:cubicBezTo>
                        <a:cubicBezTo>
                          <a:pt x="-83027" y="2365994"/>
                          <a:pt x="-63285" y="1353428"/>
                          <a:pt x="0" y="0"/>
                        </a:cubicBezTo>
                        <a:close/>
                      </a:path>
                      <a:path w="3485408" h="2703600" fill="none" stroke="0" extrusionOk="0">
                        <a:moveTo>
                          <a:pt x="0" y="0"/>
                        </a:moveTo>
                        <a:cubicBezTo>
                          <a:pt x="716243" y="39213"/>
                          <a:pt x="2075783" y="44504"/>
                          <a:pt x="3485407" y="0"/>
                        </a:cubicBezTo>
                        <a:cubicBezTo>
                          <a:pt x="3409713" y="362829"/>
                          <a:pt x="3297797" y="2335208"/>
                          <a:pt x="3485407" y="2703600"/>
                        </a:cubicBezTo>
                        <a:cubicBezTo>
                          <a:pt x="2439588" y="2643334"/>
                          <a:pt x="1487919" y="2636788"/>
                          <a:pt x="0" y="2703600"/>
                        </a:cubicBezTo>
                        <a:cubicBezTo>
                          <a:pt x="197222" y="1389882"/>
                          <a:pt x="29575" y="1132370"/>
                          <a:pt x="0" y="0"/>
                        </a:cubicBezTo>
                        <a:close/>
                      </a:path>
                    </a:pathLst>
                  </a:custGeom>
                  <ask:type>
                    <ask:lineSketchCurved/>
                  </ask:type>
                </ask:lineSketchStyleProps>
              </a:ext>
            </a:extLst>
          </a:ln>
        </p:spPr>
        <p:txBody>
          <a:bodyPr vert="horz" lIns="180000" tIns="180000" rIns="180000" bIns="180000" rtlCol="0">
            <a:normAutofit fontScale="92500"/>
          </a:bodyPr>
          <a:lstStyle>
            <a:lvl1pPr marL="228600" indent="-228600" algn="l" defTabSz="914400" rtl="0" eaLnBrk="1" latinLnBrk="0" hangingPunct="1">
              <a:lnSpc>
                <a:spcPct val="108000"/>
              </a:lnSpc>
              <a:spcBef>
                <a:spcPts val="1000"/>
              </a:spcBef>
              <a:buClr>
                <a:srgbClr val="534C29"/>
              </a:buClr>
              <a:buFont typeface="Arial" panose="020B0604020202020204" pitchFamily="34" charset="0"/>
              <a:buChar char="•"/>
              <a:defRPr sz="24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8000"/>
              </a:lnSpc>
              <a:spcBef>
                <a:spcPts val="500"/>
              </a:spcBef>
              <a:buClr>
                <a:srgbClr val="534C29"/>
              </a:buClr>
              <a:buFont typeface="Arial" panose="020B0604020202020204" pitchFamily="34" charset="0"/>
              <a:buChar char="•"/>
              <a:defRPr sz="20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8000"/>
              </a:lnSpc>
              <a:spcBef>
                <a:spcPts val="500"/>
              </a:spcBef>
              <a:buClr>
                <a:srgbClr val="534C29"/>
              </a:buClr>
              <a:buFont typeface="Arial" panose="020B0604020202020204" pitchFamily="34" charset="0"/>
              <a:buChar char="•"/>
              <a:defRPr sz="18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8000"/>
              </a:lnSpc>
              <a:spcBef>
                <a:spcPts val="500"/>
              </a:spcBef>
              <a:buClr>
                <a:srgbClr val="534C29"/>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8000"/>
              </a:lnSpc>
              <a:spcBef>
                <a:spcPts val="500"/>
              </a:spcBef>
              <a:buClr>
                <a:srgbClr val="534C29"/>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lnSpc>
                <a:spcPct val="118000"/>
              </a:lnSpc>
              <a:spcBef>
                <a:spcPts val="1000"/>
              </a:spcBef>
              <a:buNone/>
            </a:pPr>
            <a:r>
              <a:rPr lang="en-GB" sz="2400" b="1" dirty="0"/>
              <a:t>Level 2 Understanding</a:t>
            </a:r>
            <a:br>
              <a:rPr lang="en-GB" sz="2600" b="1" dirty="0"/>
            </a:br>
            <a:r>
              <a:rPr lang="en-GB" sz="2600" dirty="0"/>
              <a:t>Being able to comprehend the things you observe and why they are happening.</a:t>
            </a:r>
          </a:p>
        </p:txBody>
      </p:sp>
      <p:sp>
        <p:nvSpPr>
          <p:cNvPr id="3" name="Content Placeholder 6">
            <a:extLst>
              <a:ext uri="{FF2B5EF4-FFF2-40B4-BE49-F238E27FC236}">
                <a16:creationId xmlns:a16="http://schemas.microsoft.com/office/drawing/2014/main" id="{8127F6DE-A81D-43D9-F410-BB51136A403C}"/>
              </a:ext>
            </a:extLst>
          </p:cNvPr>
          <p:cNvSpPr txBox="1">
            <a:spLocks/>
          </p:cNvSpPr>
          <p:nvPr/>
        </p:nvSpPr>
        <p:spPr>
          <a:xfrm>
            <a:off x="8152410" y="3476500"/>
            <a:ext cx="3485408" cy="2703600"/>
          </a:xfrm>
          <a:custGeom>
            <a:avLst/>
            <a:gdLst>
              <a:gd name="connsiteX0" fmla="*/ 0 w 3485408"/>
              <a:gd name="connsiteY0" fmla="*/ 0 h 2703600"/>
              <a:gd name="connsiteX1" fmla="*/ 3485407 w 3485408"/>
              <a:gd name="connsiteY1" fmla="*/ 0 h 2703600"/>
              <a:gd name="connsiteX2" fmla="*/ 3485407 w 3485408"/>
              <a:gd name="connsiteY2" fmla="*/ 2703600 h 2703600"/>
              <a:gd name="connsiteX3" fmla="*/ 0 w 3485408"/>
              <a:gd name="connsiteY3" fmla="*/ 2703600 h 2703600"/>
              <a:gd name="connsiteX4" fmla="*/ 0 w 3485408"/>
              <a:gd name="connsiteY4" fmla="*/ 0 h 2703600"/>
              <a:gd name="connsiteX0" fmla="*/ 0 w 3485408"/>
              <a:gd name="connsiteY0" fmla="*/ 0 h 2703600"/>
              <a:gd name="connsiteX1" fmla="*/ 3485407 w 3485408"/>
              <a:gd name="connsiteY1" fmla="*/ 0 h 2703600"/>
              <a:gd name="connsiteX2" fmla="*/ 3485407 w 3485408"/>
              <a:gd name="connsiteY2" fmla="*/ 2703600 h 2703600"/>
              <a:gd name="connsiteX3" fmla="*/ 0 w 3485408"/>
              <a:gd name="connsiteY3" fmla="*/ 2703600 h 2703600"/>
              <a:gd name="connsiteX4" fmla="*/ 0 w 3485408"/>
              <a:gd name="connsiteY4" fmla="*/ 0 h 2703600"/>
              <a:gd name="connsiteX0" fmla="*/ 0 w 3485408"/>
              <a:gd name="connsiteY0" fmla="*/ 0 h 2703600"/>
              <a:gd name="connsiteX1" fmla="*/ 3485407 w 3485408"/>
              <a:gd name="connsiteY1" fmla="*/ 0 h 2703600"/>
              <a:gd name="connsiteX2" fmla="*/ 3485407 w 3485408"/>
              <a:gd name="connsiteY2" fmla="*/ 2703600 h 2703600"/>
              <a:gd name="connsiteX3" fmla="*/ 0 w 3485408"/>
              <a:gd name="connsiteY3" fmla="*/ 2703600 h 2703600"/>
              <a:gd name="connsiteX4" fmla="*/ 0 w 3485408"/>
              <a:gd name="connsiteY4" fmla="*/ 0 h 2703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85408" h="2703600" fill="none" extrusionOk="0">
                <a:moveTo>
                  <a:pt x="0" y="0"/>
                </a:moveTo>
                <a:cubicBezTo>
                  <a:pt x="974936" y="-234250"/>
                  <a:pt x="2552939" y="111095"/>
                  <a:pt x="3485407" y="0"/>
                </a:cubicBezTo>
                <a:cubicBezTo>
                  <a:pt x="3466201" y="469248"/>
                  <a:pt x="3211559" y="2303063"/>
                  <a:pt x="3485407" y="2703600"/>
                </a:cubicBezTo>
                <a:cubicBezTo>
                  <a:pt x="2721860" y="2648333"/>
                  <a:pt x="1151770" y="2457266"/>
                  <a:pt x="0" y="2703600"/>
                </a:cubicBezTo>
                <a:cubicBezTo>
                  <a:pt x="108545" y="1426759"/>
                  <a:pt x="137362" y="1044297"/>
                  <a:pt x="0" y="0"/>
                </a:cubicBezTo>
                <a:close/>
              </a:path>
              <a:path w="3485408" h="2703600" stroke="0" extrusionOk="0">
                <a:moveTo>
                  <a:pt x="0" y="0"/>
                </a:moveTo>
                <a:cubicBezTo>
                  <a:pt x="604789" y="98304"/>
                  <a:pt x="2927140" y="-47001"/>
                  <a:pt x="3485407" y="0"/>
                </a:cubicBezTo>
                <a:cubicBezTo>
                  <a:pt x="3424881" y="1114452"/>
                  <a:pt x="3384893" y="1989332"/>
                  <a:pt x="3485407" y="2703600"/>
                </a:cubicBezTo>
                <a:cubicBezTo>
                  <a:pt x="2299027" y="3029095"/>
                  <a:pt x="1441448" y="2566631"/>
                  <a:pt x="0" y="2703600"/>
                </a:cubicBezTo>
                <a:cubicBezTo>
                  <a:pt x="-121821" y="2454306"/>
                  <a:pt x="-44748" y="1443480"/>
                  <a:pt x="0" y="0"/>
                </a:cubicBezTo>
                <a:close/>
              </a:path>
              <a:path w="3485408" h="2703600" fill="none" stroke="0" extrusionOk="0">
                <a:moveTo>
                  <a:pt x="0" y="0"/>
                </a:moveTo>
                <a:cubicBezTo>
                  <a:pt x="890885" y="157549"/>
                  <a:pt x="1995394" y="278066"/>
                  <a:pt x="3485407" y="0"/>
                </a:cubicBezTo>
                <a:cubicBezTo>
                  <a:pt x="3437414" y="392407"/>
                  <a:pt x="3288411" y="2321309"/>
                  <a:pt x="3485407" y="2703600"/>
                </a:cubicBezTo>
                <a:cubicBezTo>
                  <a:pt x="2288478" y="2726573"/>
                  <a:pt x="1616952" y="2618041"/>
                  <a:pt x="0" y="2703600"/>
                </a:cubicBezTo>
                <a:cubicBezTo>
                  <a:pt x="209958" y="1332323"/>
                  <a:pt x="31974" y="1163833"/>
                  <a:pt x="0" y="0"/>
                </a:cubicBezTo>
                <a:close/>
              </a:path>
              <a:path w="3485408" h="2703600" fill="none" stroke="0" extrusionOk="0">
                <a:moveTo>
                  <a:pt x="0" y="0"/>
                </a:moveTo>
                <a:cubicBezTo>
                  <a:pt x="779586" y="39463"/>
                  <a:pt x="2301756" y="77938"/>
                  <a:pt x="3485407" y="0"/>
                </a:cubicBezTo>
                <a:cubicBezTo>
                  <a:pt x="3497580" y="380495"/>
                  <a:pt x="3261981" y="2314404"/>
                  <a:pt x="3485407" y="2703600"/>
                </a:cubicBezTo>
                <a:cubicBezTo>
                  <a:pt x="2544684" y="2661161"/>
                  <a:pt x="1290027" y="2601270"/>
                  <a:pt x="0" y="2703600"/>
                </a:cubicBezTo>
                <a:cubicBezTo>
                  <a:pt x="215601" y="1376487"/>
                  <a:pt x="79884" y="1092462"/>
                  <a:pt x="0" y="0"/>
                </a:cubicBezTo>
                <a:close/>
              </a:path>
            </a:pathLst>
          </a:custGeom>
          <a:solidFill>
            <a:srgbClr val="FFF5C4"/>
          </a:solidFill>
          <a:ln w="19050" cap="sq">
            <a:solidFill>
              <a:srgbClr val="534C29"/>
            </a:solidFill>
            <a:extLst>
              <a:ext uri="{C807C97D-BFC1-408E-A445-0C87EB9F89A2}">
                <ask:lineSketchStyleProps xmlns:ask="http://schemas.microsoft.com/office/drawing/2018/sketchyshapes" sd="981765707">
                  <a:custGeom>
                    <a:avLst/>
                    <a:gdLst>
                      <a:gd name="connsiteX0" fmla="*/ 0 w 3485408"/>
                      <a:gd name="connsiteY0" fmla="*/ 0 h 2703600"/>
                      <a:gd name="connsiteX1" fmla="*/ 3485407 w 3485408"/>
                      <a:gd name="connsiteY1" fmla="*/ 0 h 2703600"/>
                      <a:gd name="connsiteX2" fmla="*/ 3485407 w 3485408"/>
                      <a:gd name="connsiteY2" fmla="*/ 2703600 h 2703600"/>
                      <a:gd name="connsiteX3" fmla="*/ 0 w 3485408"/>
                      <a:gd name="connsiteY3" fmla="*/ 2703600 h 2703600"/>
                      <a:gd name="connsiteX4" fmla="*/ 0 w 3485408"/>
                      <a:gd name="connsiteY4" fmla="*/ 0 h 2703600"/>
                      <a:gd name="connsiteX0" fmla="*/ 0 w 3485408"/>
                      <a:gd name="connsiteY0" fmla="*/ 0 h 2703600"/>
                      <a:gd name="connsiteX1" fmla="*/ 3485407 w 3485408"/>
                      <a:gd name="connsiteY1" fmla="*/ 0 h 2703600"/>
                      <a:gd name="connsiteX2" fmla="*/ 3485407 w 3485408"/>
                      <a:gd name="connsiteY2" fmla="*/ 2703600 h 2703600"/>
                      <a:gd name="connsiteX3" fmla="*/ 0 w 3485408"/>
                      <a:gd name="connsiteY3" fmla="*/ 2703600 h 2703600"/>
                      <a:gd name="connsiteX4" fmla="*/ 0 w 3485408"/>
                      <a:gd name="connsiteY4" fmla="*/ 0 h 2703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85408" h="2703600" fill="none" extrusionOk="0">
                        <a:moveTo>
                          <a:pt x="0" y="0"/>
                        </a:moveTo>
                        <a:cubicBezTo>
                          <a:pt x="889090" y="-152657"/>
                          <a:pt x="2349549" y="97674"/>
                          <a:pt x="3485407" y="0"/>
                        </a:cubicBezTo>
                        <a:cubicBezTo>
                          <a:pt x="3420900" y="391815"/>
                          <a:pt x="3267547" y="2304266"/>
                          <a:pt x="3485407" y="2703600"/>
                        </a:cubicBezTo>
                        <a:cubicBezTo>
                          <a:pt x="2625064" y="2634296"/>
                          <a:pt x="1339395" y="2542892"/>
                          <a:pt x="0" y="2703600"/>
                        </a:cubicBezTo>
                        <a:cubicBezTo>
                          <a:pt x="163054" y="1410493"/>
                          <a:pt x="106302" y="1086402"/>
                          <a:pt x="0" y="0"/>
                        </a:cubicBezTo>
                        <a:close/>
                      </a:path>
                      <a:path w="3485408" h="2703600" stroke="0" extrusionOk="0">
                        <a:moveTo>
                          <a:pt x="0" y="0"/>
                        </a:moveTo>
                        <a:cubicBezTo>
                          <a:pt x="624865" y="6501"/>
                          <a:pt x="2904858" y="-88546"/>
                          <a:pt x="3485407" y="0"/>
                        </a:cubicBezTo>
                        <a:cubicBezTo>
                          <a:pt x="3526722" y="1087446"/>
                          <a:pt x="3395076" y="2022285"/>
                          <a:pt x="3485407" y="2703600"/>
                        </a:cubicBezTo>
                        <a:cubicBezTo>
                          <a:pt x="2277827" y="2846436"/>
                          <a:pt x="1396648" y="2577677"/>
                          <a:pt x="0" y="2703600"/>
                        </a:cubicBezTo>
                        <a:cubicBezTo>
                          <a:pt x="-83027" y="2365994"/>
                          <a:pt x="-63285" y="1353428"/>
                          <a:pt x="0" y="0"/>
                        </a:cubicBezTo>
                        <a:close/>
                      </a:path>
                      <a:path w="3485408" h="2703600" fill="none" stroke="0" extrusionOk="0">
                        <a:moveTo>
                          <a:pt x="0" y="0"/>
                        </a:moveTo>
                        <a:cubicBezTo>
                          <a:pt x="716243" y="39213"/>
                          <a:pt x="2075783" y="44504"/>
                          <a:pt x="3485407" y="0"/>
                        </a:cubicBezTo>
                        <a:cubicBezTo>
                          <a:pt x="3409713" y="362829"/>
                          <a:pt x="3297797" y="2335208"/>
                          <a:pt x="3485407" y="2703600"/>
                        </a:cubicBezTo>
                        <a:cubicBezTo>
                          <a:pt x="2439588" y="2643334"/>
                          <a:pt x="1487919" y="2636788"/>
                          <a:pt x="0" y="2703600"/>
                        </a:cubicBezTo>
                        <a:cubicBezTo>
                          <a:pt x="197222" y="1389882"/>
                          <a:pt x="29575" y="1132370"/>
                          <a:pt x="0" y="0"/>
                        </a:cubicBezTo>
                        <a:close/>
                      </a:path>
                    </a:pathLst>
                  </a:custGeom>
                  <ask:type>
                    <ask:lineSketchCurved/>
                  </ask:type>
                </ask:lineSketchStyleProps>
              </a:ext>
            </a:extLst>
          </a:ln>
        </p:spPr>
        <p:txBody>
          <a:bodyPr vert="horz" lIns="180000" tIns="180000" rIns="180000" bIns="180000" rtlCol="0">
            <a:normAutofit fontScale="85000" lnSpcReduction="10000"/>
          </a:bodyPr>
          <a:lstStyle>
            <a:lvl1pPr marL="228600" indent="-228600" algn="l" defTabSz="914400" rtl="0" eaLnBrk="1" latinLnBrk="0" hangingPunct="1">
              <a:lnSpc>
                <a:spcPct val="108000"/>
              </a:lnSpc>
              <a:spcBef>
                <a:spcPts val="1000"/>
              </a:spcBef>
              <a:buClr>
                <a:srgbClr val="534C29"/>
              </a:buClr>
              <a:buFont typeface="Arial" panose="020B0604020202020204" pitchFamily="34" charset="0"/>
              <a:buChar char="•"/>
              <a:defRPr sz="24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8000"/>
              </a:lnSpc>
              <a:spcBef>
                <a:spcPts val="500"/>
              </a:spcBef>
              <a:buClr>
                <a:srgbClr val="534C29"/>
              </a:buClr>
              <a:buFont typeface="Arial" panose="020B0604020202020204" pitchFamily="34" charset="0"/>
              <a:buChar char="•"/>
              <a:defRPr sz="20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8000"/>
              </a:lnSpc>
              <a:spcBef>
                <a:spcPts val="500"/>
              </a:spcBef>
              <a:buClr>
                <a:srgbClr val="534C29"/>
              </a:buClr>
              <a:buFont typeface="Arial" panose="020B0604020202020204" pitchFamily="34" charset="0"/>
              <a:buChar char="•"/>
              <a:defRPr sz="18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8000"/>
              </a:lnSpc>
              <a:spcBef>
                <a:spcPts val="500"/>
              </a:spcBef>
              <a:buClr>
                <a:srgbClr val="534C29"/>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8000"/>
              </a:lnSpc>
              <a:spcBef>
                <a:spcPts val="500"/>
              </a:spcBef>
              <a:buClr>
                <a:srgbClr val="534C29"/>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lnSpc>
                <a:spcPct val="128000"/>
              </a:lnSpc>
              <a:spcBef>
                <a:spcPts val="1000"/>
              </a:spcBef>
              <a:buNone/>
            </a:pPr>
            <a:r>
              <a:rPr lang="en-GB" sz="2600" b="1" dirty="0"/>
              <a:t>Level 3 Prediction</a:t>
            </a:r>
            <a:br>
              <a:rPr lang="en-GB" sz="2400" b="1" dirty="0"/>
            </a:br>
            <a:r>
              <a:rPr lang="en-GB" sz="2800" dirty="0"/>
              <a:t>Being able to use the understanding of any situation and predict how it might proceed.</a:t>
            </a:r>
            <a:endParaRPr lang="en-US" sz="2800" dirty="0"/>
          </a:p>
        </p:txBody>
      </p:sp>
    </p:spTree>
    <p:extLst>
      <p:ext uri="{BB962C8B-B14F-4D97-AF65-F5344CB8AC3E}">
        <p14:creationId xmlns:p14="http://schemas.microsoft.com/office/powerpoint/2010/main" val="28405012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group of people standing around a table&#10;&#10;Description automatically generated">
            <a:extLst>
              <a:ext uri="{FF2B5EF4-FFF2-40B4-BE49-F238E27FC236}">
                <a16:creationId xmlns:a16="http://schemas.microsoft.com/office/drawing/2014/main" id="{46C4C905-CCB5-2CDF-DECD-BC0FB21600E2}"/>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989081" y="1825625"/>
            <a:ext cx="4364718" cy="4351338"/>
          </a:xfrm>
          <a:prstGeom prst="rect">
            <a:avLst/>
          </a:prstGeom>
        </p:spPr>
      </p:pic>
      <p:sp>
        <p:nvSpPr>
          <p:cNvPr id="4" name="Title 3">
            <a:extLst>
              <a:ext uri="{FF2B5EF4-FFF2-40B4-BE49-F238E27FC236}">
                <a16:creationId xmlns:a16="http://schemas.microsoft.com/office/drawing/2014/main" id="{F98DF8AA-D17B-CCC1-4F51-9BF424899A33}"/>
              </a:ext>
            </a:extLst>
          </p:cNvPr>
          <p:cNvSpPr>
            <a:spLocks noGrp="1"/>
          </p:cNvSpPr>
          <p:nvPr>
            <p:ph type="title"/>
          </p:nvPr>
        </p:nvSpPr>
        <p:spPr>
          <a:xfrm>
            <a:off x="838200" y="365125"/>
            <a:ext cx="10515600" cy="1325563"/>
          </a:xfrm>
        </p:spPr>
        <p:txBody>
          <a:bodyPr>
            <a:normAutofit/>
          </a:bodyPr>
          <a:lstStyle/>
          <a:p>
            <a:r>
              <a:rPr lang="en-GB" dirty="0"/>
              <a:t>Observing normal behaviour</a:t>
            </a:r>
          </a:p>
        </p:txBody>
      </p:sp>
      <p:sp>
        <p:nvSpPr>
          <p:cNvPr id="5" name="Content Placeholder 4">
            <a:extLst>
              <a:ext uri="{FF2B5EF4-FFF2-40B4-BE49-F238E27FC236}">
                <a16:creationId xmlns:a16="http://schemas.microsoft.com/office/drawing/2014/main" id="{F1AB0B37-6ED4-E961-0E13-1DB461DB5C1D}"/>
              </a:ext>
            </a:extLst>
          </p:cNvPr>
          <p:cNvSpPr>
            <a:spLocks noGrp="1"/>
          </p:cNvSpPr>
          <p:nvPr>
            <p:ph idx="1"/>
          </p:nvPr>
        </p:nvSpPr>
        <p:spPr>
          <a:xfrm>
            <a:off x="838199" y="1825625"/>
            <a:ext cx="5921829" cy="4351338"/>
          </a:xfrm>
        </p:spPr>
        <p:txBody>
          <a:bodyPr>
            <a:noAutofit/>
          </a:bodyPr>
          <a:lstStyle/>
          <a:p>
            <a:r>
              <a:rPr lang="pt-BR" sz="2200" dirty="0"/>
              <a:t>It can be important for employees to be aware of the daily routines of their colleagues. This can make it easier to spot when someone may need help.</a:t>
            </a:r>
          </a:p>
          <a:p>
            <a:r>
              <a:rPr lang="pt-BR" sz="2200" dirty="0"/>
              <a:t>For example, it can be good to be aware of:</a:t>
            </a:r>
          </a:p>
          <a:p>
            <a:pPr lvl="1">
              <a:buFont typeface="Courier New" pitchFamily="49" charset="0"/>
              <a:buChar char="o"/>
            </a:pPr>
            <a:r>
              <a:rPr lang="pt-BR" sz="2200" dirty="0"/>
              <a:t>starting, finishing and break times;</a:t>
            </a:r>
          </a:p>
          <a:p>
            <a:pPr lvl="1">
              <a:buFont typeface="Courier New" pitchFamily="49" charset="0"/>
              <a:buChar char="o"/>
            </a:pPr>
            <a:r>
              <a:rPr lang="pt-BR" sz="2200" dirty="0"/>
              <a:t>typical topics of conversation;</a:t>
            </a:r>
          </a:p>
          <a:p>
            <a:pPr lvl="1">
              <a:buFont typeface="Courier New" pitchFamily="49" charset="0"/>
              <a:buChar char="o"/>
            </a:pPr>
            <a:r>
              <a:rPr lang="pt-BR" sz="2200" dirty="0"/>
              <a:t>how long they usually spend on a task;</a:t>
            </a:r>
          </a:p>
          <a:p>
            <a:pPr lvl="1">
              <a:buFont typeface="Courier New" pitchFamily="49" charset="0"/>
              <a:buChar char="o"/>
            </a:pPr>
            <a:r>
              <a:rPr lang="pt-BR" sz="2200" dirty="0"/>
              <a:t>usual level of health and wellness.</a:t>
            </a:r>
          </a:p>
        </p:txBody>
      </p:sp>
      <p:sp>
        <p:nvSpPr>
          <p:cNvPr id="9" name="Text Placeholder 8">
            <a:extLst>
              <a:ext uri="{FF2B5EF4-FFF2-40B4-BE49-F238E27FC236}">
                <a16:creationId xmlns:a16="http://schemas.microsoft.com/office/drawing/2014/main" id="{E249B6B6-EDF2-03CD-BEF9-0F567EA56E45}"/>
              </a:ext>
            </a:extLst>
          </p:cNvPr>
          <p:cNvSpPr>
            <a:spLocks noGrp="1"/>
          </p:cNvSpPr>
          <p:nvPr>
            <p:ph type="body" sz="quarter" idx="14"/>
          </p:nvPr>
        </p:nvSpPr>
        <p:spPr>
          <a:xfrm>
            <a:off x="9973929" y="162686"/>
            <a:ext cx="2078545" cy="365125"/>
          </a:xfrm>
          <a:solidFill>
            <a:srgbClr val="F1995D"/>
          </a:solidFill>
        </p:spPr>
        <p:txBody>
          <a:bodyPr/>
          <a:lstStyle/>
          <a:p>
            <a:r>
              <a:rPr lang="en-GB" dirty="0"/>
              <a:t>Activity 3</a:t>
            </a:r>
          </a:p>
        </p:txBody>
      </p:sp>
      <p:sp>
        <p:nvSpPr>
          <p:cNvPr id="16" name="Text Placeholder 15">
            <a:extLst>
              <a:ext uri="{FF2B5EF4-FFF2-40B4-BE49-F238E27FC236}">
                <a16:creationId xmlns:a16="http://schemas.microsoft.com/office/drawing/2014/main" id="{7BE8136D-0C89-D68D-F368-030DEA6F0B2E}"/>
              </a:ext>
            </a:extLst>
          </p:cNvPr>
          <p:cNvSpPr>
            <a:spLocks noGrp="1"/>
          </p:cNvSpPr>
          <p:nvPr>
            <p:ph type="body" sz="quarter" idx="11"/>
          </p:nvPr>
        </p:nvSpPr>
        <p:spPr>
          <a:xfrm>
            <a:off x="838200" y="6356349"/>
            <a:ext cx="5400000" cy="365125"/>
          </a:xfrm>
        </p:spPr>
        <p:txBody>
          <a:bodyPr/>
          <a:lstStyle/>
          <a:p>
            <a:r>
              <a:rPr lang="en-GB" dirty="0"/>
              <a:t>Lesson 2: </a:t>
            </a:r>
            <a:r>
              <a:rPr lang="en-US" dirty="0"/>
              <a:t>Designing systems that reflect society and situational awareness</a:t>
            </a:r>
            <a:endParaRPr lang="en-GB" dirty="0"/>
          </a:p>
        </p:txBody>
      </p:sp>
    </p:spTree>
    <p:extLst>
      <p:ext uri="{BB962C8B-B14F-4D97-AF65-F5344CB8AC3E}">
        <p14:creationId xmlns:p14="http://schemas.microsoft.com/office/powerpoint/2010/main" val="1125095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4441A1A-96D1-31B2-17D6-7960B9A3E7B7}"/>
              </a:ext>
            </a:extLst>
          </p:cNvPr>
          <p:cNvSpPr>
            <a:spLocks noGrp="1"/>
          </p:cNvSpPr>
          <p:nvPr>
            <p:ph type="title"/>
          </p:nvPr>
        </p:nvSpPr>
        <p:spPr>
          <a:xfrm>
            <a:off x="838200" y="365125"/>
            <a:ext cx="10515600" cy="1325563"/>
          </a:xfrm>
        </p:spPr>
        <p:txBody>
          <a:bodyPr/>
          <a:lstStyle/>
          <a:p>
            <a:r>
              <a:rPr lang="en-GB" dirty="0"/>
              <a:t>Responding to abnormal behaviour</a:t>
            </a:r>
          </a:p>
        </p:txBody>
      </p:sp>
      <p:sp>
        <p:nvSpPr>
          <p:cNvPr id="6" name="Content Placeholder 5">
            <a:extLst>
              <a:ext uri="{FF2B5EF4-FFF2-40B4-BE49-F238E27FC236}">
                <a16:creationId xmlns:a16="http://schemas.microsoft.com/office/drawing/2014/main" id="{965509F4-901C-3661-2A44-9A91B8F23CAA}"/>
              </a:ext>
            </a:extLst>
          </p:cNvPr>
          <p:cNvSpPr>
            <a:spLocks noGrp="1"/>
          </p:cNvSpPr>
          <p:nvPr>
            <p:ph idx="1"/>
          </p:nvPr>
        </p:nvSpPr>
        <p:spPr>
          <a:xfrm>
            <a:off x="838200" y="1825625"/>
            <a:ext cx="7083829" cy="4351338"/>
          </a:xfrm>
        </p:spPr>
        <p:txBody>
          <a:bodyPr>
            <a:normAutofit fontScale="92500"/>
          </a:bodyPr>
          <a:lstStyle/>
          <a:p>
            <a:r>
              <a:rPr lang="en-GB" dirty="0"/>
              <a:t>Good situational awareness is of great benefit to any organisation as this enables easier identification of employees displaying abnormal behaviour who may need support.</a:t>
            </a:r>
          </a:p>
          <a:p>
            <a:r>
              <a:rPr lang="en-GB" dirty="0"/>
              <a:t>Having the confidence to ask a colleague how they are, or referring them to a supporting member of the organisation may help someone in need.</a:t>
            </a:r>
          </a:p>
          <a:p>
            <a:r>
              <a:rPr lang="en-GB" dirty="0"/>
              <a:t>At a legal level, situational awareness skills may help early identification and prevention of radicalisation and extremism that form. </a:t>
            </a:r>
            <a:endParaRPr lang="en-US" dirty="0"/>
          </a:p>
        </p:txBody>
      </p:sp>
      <p:sp>
        <p:nvSpPr>
          <p:cNvPr id="7" name="Content Placeholder 6">
            <a:extLst>
              <a:ext uri="{FF2B5EF4-FFF2-40B4-BE49-F238E27FC236}">
                <a16:creationId xmlns:a16="http://schemas.microsoft.com/office/drawing/2014/main" id="{A2E64551-BB55-42D7-A163-0EF4924DC851}"/>
              </a:ext>
            </a:extLst>
          </p:cNvPr>
          <p:cNvSpPr>
            <a:spLocks noGrp="1"/>
          </p:cNvSpPr>
          <p:nvPr>
            <p:ph idx="10"/>
          </p:nvPr>
        </p:nvSpPr>
        <p:spPr>
          <a:xfrm>
            <a:off x="8179724" y="1825625"/>
            <a:ext cx="3174076" cy="4351338"/>
          </a:xfrm>
          <a:custGeom>
            <a:avLst/>
            <a:gdLst>
              <a:gd name="connsiteX0" fmla="*/ 0 w 3174076"/>
              <a:gd name="connsiteY0" fmla="*/ 0 h 4351338"/>
              <a:gd name="connsiteX1" fmla="*/ 3174076 w 3174076"/>
              <a:gd name="connsiteY1" fmla="*/ 0 h 4351338"/>
              <a:gd name="connsiteX2" fmla="*/ 3174076 w 3174076"/>
              <a:gd name="connsiteY2" fmla="*/ 4351338 h 4351338"/>
              <a:gd name="connsiteX3" fmla="*/ 0 w 3174076"/>
              <a:gd name="connsiteY3" fmla="*/ 4351338 h 4351338"/>
              <a:gd name="connsiteX4" fmla="*/ 0 w 3174076"/>
              <a:gd name="connsiteY4" fmla="*/ 0 h 43513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74076" h="4351338" fill="none" extrusionOk="0">
                <a:moveTo>
                  <a:pt x="0" y="0"/>
                </a:moveTo>
                <a:cubicBezTo>
                  <a:pt x="683513" y="-33775"/>
                  <a:pt x="1982506" y="138873"/>
                  <a:pt x="3174076" y="0"/>
                </a:cubicBezTo>
                <a:cubicBezTo>
                  <a:pt x="3100305" y="585222"/>
                  <a:pt x="3018193" y="3710241"/>
                  <a:pt x="3174076" y="4351338"/>
                </a:cubicBezTo>
                <a:cubicBezTo>
                  <a:pt x="2289957" y="4214008"/>
                  <a:pt x="1369523" y="4213482"/>
                  <a:pt x="0" y="4351338"/>
                </a:cubicBezTo>
                <a:cubicBezTo>
                  <a:pt x="152408" y="2268068"/>
                  <a:pt x="73868" y="1803478"/>
                  <a:pt x="0" y="0"/>
                </a:cubicBezTo>
                <a:close/>
              </a:path>
              <a:path w="3174076" h="4351338" stroke="0" extrusionOk="0">
                <a:moveTo>
                  <a:pt x="0" y="0"/>
                </a:moveTo>
                <a:cubicBezTo>
                  <a:pt x="582902" y="-101487"/>
                  <a:pt x="2639420" y="-162162"/>
                  <a:pt x="3174076" y="0"/>
                </a:cubicBezTo>
                <a:cubicBezTo>
                  <a:pt x="3234789" y="1739382"/>
                  <a:pt x="3113004" y="3375976"/>
                  <a:pt x="3174076" y="4351338"/>
                </a:cubicBezTo>
                <a:cubicBezTo>
                  <a:pt x="2062552" y="4401403"/>
                  <a:pt x="1170419" y="4192889"/>
                  <a:pt x="0" y="4351338"/>
                </a:cubicBezTo>
                <a:cubicBezTo>
                  <a:pt x="-24452" y="3602151"/>
                  <a:pt x="-67663" y="2092173"/>
                  <a:pt x="0" y="0"/>
                </a:cubicBezTo>
                <a:close/>
              </a:path>
            </a:pathLst>
          </a:custGeom>
          <a:ln>
            <a:extLst>
              <a:ext uri="{C807C97D-BFC1-408E-A445-0C87EB9F89A2}">
                <ask:lineSketchStyleProps xmlns:ask="http://schemas.microsoft.com/office/drawing/2018/sketchyshapes" sd="981765707">
                  <ask:type>
                    <ask:lineSketchCurved/>
                  </ask:type>
                </ask:lineSketchStyleProps>
              </a:ext>
            </a:extLst>
          </a:ln>
        </p:spPr>
        <p:txBody>
          <a:bodyPr>
            <a:normAutofit fontScale="92500"/>
          </a:bodyPr>
          <a:lstStyle/>
          <a:p>
            <a:pPr marL="0" lvl="0" indent="0">
              <a:buNone/>
            </a:pPr>
            <a:r>
              <a:rPr lang="en-GB" dirty="0"/>
              <a:t>Abnormal behaviour may simply be the result of poor sleep, or an argument at home. It could also be a sign of something more serious such as a worker’s mental health or other issues in the workplace.</a:t>
            </a:r>
          </a:p>
        </p:txBody>
      </p:sp>
      <p:sp>
        <p:nvSpPr>
          <p:cNvPr id="11" name="Text Placeholder 10">
            <a:extLst>
              <a:ext uri="{FF2B5EF4-FFF2-40B4-BE49-F238E27FC236}">
                <a16:creationId xmlns:a16="http://schemas.microsoft.com/office/drawing/2014/main" id="{F7D875A6-BBFF-AC68-23F3-BAAB4815B976}"/>
              </a:ext>
            </a:extLst>
          </p:cNvPr>
          <p:cNvSpPr>
            <a:spLocks noGrp="1"/>
          </p:cNvSpPr>
          <p:nvPr>
            <p:ph type="body" sz="quarter" idx="11"/>
          </p:nvPr>
        </p:nvSpPr>
        <p:spPr>
          <a:xfrm>
            <a:off x="838200" y="6356349"/>
            <a:ext cx="5400000" cy="365125"/>
          </a:xfrm>
        </p:spPr>
        <p:txBody>
          <a:bodyPr/>
          <a:lstStyle/>
          <a:p>
            <a:r>
              <a:rPr lang="en-GB" dirty="0"/>
              <a:t>Lesson 2: </a:t>
            </a:r>
            <a:r>
              <a:rPr lang="en-US" dirty="0"/>
              <a:t>Designing systems that reflect society and situational awareness</a:t>
            </a:r>
            <a:endParaRPr lang="en-GB" dirty="0"/>
          </a:p>
        </p:txBody>
      </p:sp>
      <p:sp>
        <p:nvSpPr>
          <p:cNvPr id="9" name="Text Placeholder 8">
            <a:extLst>
              <a:ext uri="{FF2B5EF4-FFF2-40B4-BE49-F238E27FC236}">
                <a16:creationId xmlns:a16="http://schemas.microsoft.com/office/drawing/2014/main" id="{661AB3ED-1853-6C25-C5DE-EC7CBFD81F18}"/>
              </a:ext>
            </a:extLst>
          </p:cNvPr>
          <p:cNvSpPr>
            <a:spLocks noGrp="1"/>
          </p:cNvSpPr>
          <p:nvPr>
            <p:ph type="body" sz="quarter" idx="14"/>
          </p:nvPr>
        </p:nvSpPr>
        <p:spPr/>
        <p:txBody>
          <a:bodyPr/>
          <a:lstStyle/>
          <a:p>
            <a:r>
              <a:rPr lang="en-GB" dirty="0"/>
              <a:t>Activity 3</a:t>
            </a:r>
          </a:p>
        </p:txBody>
      </p:sp>
    </p:spTree>
    <p:extLst>
      <p:ext uri="{BB962C8B-B14F-4D97-AF65-F5344CB8AC3E}">
        <p14:creationId xmlns:p14="http://schemas.microsoft.com/office/powerpoint/2010/main" val="1576506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1357BC3-A920-1744-4378-77EA2C9D1914}"/>
              </a:ext>
            </a:extLst>
          </p:cNvPr>
          <p:cNvSpPr>
            <a:spLocks noGrp="1"/>
          </p:cNvSpPr>
          <p:nvPr>
            <p:ph type="title"/>
          </p:nvPr>
        </p:nvSpPr>
        <p:spPr>
          <a:xfrm>
            <a:off x="838200" y="365125"/>
            <a:ext cx="10515600" cy="1325563"/>
          </a:xfrm>
        </p:spPr>
        <p:txBody>
          <a:bodyPr/>
          <a:lstStyle/>
          <a:p>
            <a:r>
              <a:rPr lang="en-US" dirty="0"/>
              <a:t>In this lesson, we will:</a:t>
            </a:r>
            <a:endParaRPr lang="en-GB" dirty="0"/>
          </a:p>
        </p:txBody>
      </p:sp>
      <p:sp>
        <p:nvSpPr>
          <p:cNvPr id="5" name="Content Placeholder 4">
            <a:extLst>
              <a:ext uri="{FF2B5EF4-FFF2-40B4-BE49-F238E27FC236}">
                <a16:creationId xmlns:a16="http://schemas.microsoft.com/office/drawing/2014/main" id="{82C64786-921D-E434-0361-3595FFD918F4}"/>
              </a:ext>
            </a:extLst>
          </p:cNvPr>
          <p:cNvSpPr>
            <a:spLocks noGrp="1"/>
          </p:cNvSpPr>
          <p:nvPr>
            <p:ph idx="1"/>
          </p:nvPr>
        </p:nvSpPr>
        <p:spPr>
          <a:xfrm>
            <a:off x="838200" y="1825625"/>
            <a:ext cx="6400800" cy="4351338"/>
          </a:xfrm>
        </p:spPr>
        <p:txBody>
          <a:bodyPr>
            <a:normAutofit fontScale="70000" lnSpcReduction="20000"/>
          </a:bodyPr>
          <a:lstStyle/>
          <a:p>
            <a:pPr marL="342900" lvl="0" indent="-342900">
              <a:lnSpc>
                <a:spcPct val="150000"/>
              </a:lnSpc>
              <a:spcBef>
                <a:spcPts val="600"/>
              </a:spcBef>
              <a:spcAft>
                <a:spcPts val="600"/>
              </a:spcAft>
              <a:buFont typeface="Symbol" panose="05050102010706020507" pitchFamily="18" charset="2"/>
              <a:buChar char=""/>
            </a:pPr>
            <a:r>
              <a:rPr lang="en-GB" dirty="0">
                <a:solidFill>
                  <a:srgbClr val="000000"/>
                </a:solidFill>
                <a:ea typeface="Arial" panose="020B0604020202020204" pitchFamily="34" charset="0"/>
              </a:rPr>
              <a:t>Understand how a workplace defines its culture</a:t>
            </a:r>
          </a:p>
          <a:p>
            <a:pPr marL="342900" lvl="0" indent="-342900">
              <a:lnSpc>
                <a:spcPct val="150000"/>
              </a:lnSpc>
              <a:spcBef>
                <a:spcPts val="600"/>
              </a:spcBef>
              <a:spcAft>
                <a:spcPts val="600"/>
              </a:spcAft>
              <a:buFont typeface="Symbol" panose="05050102010706020507" pitchFamily="18" charset="2"/>
              <a:buChar char=""/>
            </a:pPr>
            <a:r>
              <a:rPr lang="en-GB" dirty="0">
                <a:solidFill>
                  <a:srgbClr val="000000"/>
                </a:solidFill>
                <a:ea typeface="Arial" panose="020B0604020202020204" pitchFamily="34" charset="0"/>
              </a:rPr>
              <a:t>Understand what is included in the code of conduct document</a:t>
            </a:r>
          </a:p>
          <a:p>
            <a:pPr marL="342900" lvl="0" indent="-342900">
              <a:lnSpc>
                <a:spcPct val="150000"/>
              </a:lnSpc>
              <a:spcBef>
                <a:spcPts val="600"/>
              </a:spcBef>
              <a:spcAft>
                <a:spcPts val="600"/>
              </a:spcAft>
              <a:buFont typeface="Symbol" panose="05050102010706020507" pitchFamily="18" charset="2"/>
              <a:buChar char=""/>
            </a:pPr>
            <a:r>
              <a:rPr lang="en-GB" dirty="0">
                <a:solidFill>
                  <a:srgbClr val="000000"/>
                </a:solidFill>
                <a:ea typeface="Arial" panose="020B0604020202020204" pitchFamily="34" charset="0"/>
              </a:rPr>
              <a:t>Understand what is included in external professional guidelines and internal policy documents</a:t>
            </a:r>
          </a:p>
          <a:p>
            <a:pPr marL="342900" lvl="0" indent="-342900">
              <a:lnSpc>
                <a:spcPct val="150000"/>
              </a:lnSpc>
              <a:spcBef>
                <a:spcPts val="600"/>
              </a:spcBef>
              <a:spcAft>
                <a:spcPts val="600"/>
              </a:spcAft>
              <a:buFont typeface="Symbol" panose="05050102010706020507" pitchFamily="18" charset="2"/>
              <a:buChar char=""/>
            </a:pPr>
            <a:r>
              <a:rPr lang="en-GB" dirty="0">
                <a:solidFill>
                  <a:srgbClr val="000000"/>
                </a:solidFill>
                <a:ea typeface="Arial" panose="020B0604020202020204" pitchFamily="34" charset="0"/>
              </a:rPr>
              <a:t>Understand what whistleblowing is and in what circumstances it can happen</a:t>
            </a:r>
          </a:p>
          <a:p>
            <a:pPr marL="342900" lvl="0" indent="-342900">
              <a:lnSpc>
                <a:spcPct val="150000"/>
              </a:lnSpc>
              <a:spcBef>
                <a:spcPts val="600"/>
              </a:spcBef>
              <a:spcAft>
                <a:spcPts val="600"/>
              </a:spcAft>
              <a:buFont typeface="Symbol" panose="05050102010706020507" pitchFamily="18" charset="2"/>
              <a:buChar char=""/>
            </a:pPr>
            <a:r>
              <a:rPr lang="en-GB" dirty="0">
                <a:solidFill>
                  <a:srgbClr val="000000"/>
                </a:solidFill>
                <a:ea typeface="Arial" panose="020B0604020202020204" pitchFamily="34" charset="0"/>
              </a:rPr>
              <a:t>Understand what is meant by strategic planning</a:t>
            </a:r>
          </a:p>
          <a:p>
            <a:pPr marL="342900" lvl="0" indent="-342900">
              <a:lnSpc>
                <a:spcPct val="150000"/>
              </a:lnSpc>
              <a:spcBef>
                <a:spcPts val="600"/>
              </a:spcBef>
              <a:spcAft>
                <a:spcPts val="600"/>
              </a:spcAft>
              <a:buFont typeface="Symbol" panose="05050102010706020507" pitchFamily="18" charset="2"/>
              <a:buChar char=""/>
            </a:pPr>
            <a:r>
              <a:rPr lang="en-GB" dirty="0">
                <a:solidFill>
                  <a:srgbClr val="000000"/>
                </a:solidFill>
                <a:ea typeface="Arial" panose="020B0604020202020204" pitchFamily="34" charset="0"/>
              </a:rPr>
              <a:t>Understand what is meant by situational awareness and how to respond to changes in behaviour</a:t>
            </a:r>
          </a:p>
          <a:p>
            <a:endParaRPr lang="en-US" dirty="0"/>
          </a:p>
        </p:txBody>
      </p:sp>
      <p:sp>
        <p:nvSpPr>
          <p:cNvPr id="10" name="Text Placeholder 9">
            <a:extLst>
              <a:ext uri="{FF2B5EF4-FFF2-40B4-BE49-F238E27FC236}">
                <a16:creationId xmlns:a16="http://schemas.microsoft.com/office/drawing/2014/main" id="{E471921A-207F-0E70-E097-13DD6D1CCA72}"/>
              </a:ext>
            </a:extLst>
          </p:cNvPr>
          <p:cNvSpPr>
            <a:spLocks noGrp="1"/>
          </p:cNvSpPr>
          <p:nvPr>
            <p:ph type="body" sz="quarter" idx="14"/>
          </p:nvPr>
        </p:nvSpPr>
        <p:spPr>
          <a:xfrm>
            <a:off x="9973929" y="162686"/>
            <a:ext cx="2078545" cy="365125"/>
          </a:xfrm>
        </p:spPr>
        <p:txBody>
          <a:bodyPr/>
          <a:lstStyle/>
          <a:p>
            <a:r>
              <a:rPr lang="en-GB" dirty="0"/>
              <a:t>Introduction</a:t>
            </a:r>
          </a:p>
        </p:txBody>
      </p:sp>
      <p:sp>
        <p:nvSpPr>
          <p:cNvPr id="15" name="Text Placeholder 14">
            <a:extLst>
              <a:ext uri="{FF2B5EF4-FFF2-40B4-BE49-F238E27FC236}">
                <a16:creationId xmlns:a16="http://schemas.microsoft.com/office/drawing/2014/main" id="{3B0FA94E-7B0F-E8B2-17F4-EC94C02C2DE3}"/>
              </a:ext>
            </a:extLst>
          </p:cNvPr>
          <p:cNvSpPr>
            <a:spLocks noGrp="1"/>
          </p:cNvSpPr>
          <p:nvPr>
            <p:ph type="body" sz="quarter" idx="11"/>
          </p:nvPr>
        </p:nvSpPr>
        <p:spPr>
          <a:xfrm>
            <a:off x="838200" y="6356349"/>
            <a:ext cx="5400000" cy="365125"/>
          </a:xfrm>
        </p:spPr>
        <p:txBody>
          <a:bodyPr/>
          <a:lstStyle/>
          <a:p>
            <a:r>
              <a:rPr lang="en-GB" dirty="0"/>
              <a:t>Lesson 2: </a:t>
            </a:r>
            <a:r>
              <a:rPr lang="en-US" dirty="0"/>
              <a:t>Designing systems that reflect society and situational awareness</a:t>
            </a:r>
            <a:endParaRPr lang="en-GB" dirty="0"/>
          </a:p>
        </p:txBody>
      </p:sp>
      <p:sp>
        <p:nvSpPr>
          <p:cNvPr id="7" name="Text Placeholder 5">
            <a:extLst>
              <a:ext uri="{FF2B5EF4-FFF2-40B4-BE49-F238E27FC236}">
                <a16:creationId xmlns:a16="http://schemas.microsoft.com/office/drawing/2014/main" id="{9FA73B9A-5F3A-47E2-BFE6-A21E3CC522A6}"/>
              </a:ext>
            </a:extLst>
          </p:cNvPr>
          <p:cNvSpPr>
            <a:spLocks noGrp="1"/>
          </p:cNvSpPr>
          <p:nvPr>
            <p:ph type="body" sz="quarter" idx="10"/>
          </p:nvPr>
        </p:nvSpPr>
        <p:spPr>
          <a:xfrm>
            <a:off x="7530353" y="1825625"/>
            <a:ext cx="3823447" cy="4351338"/>
          </a:xfrm>
        </p:spPr>
        <p:txBody>
          <a:bodyPr>
            <a:normAutofit fontScale="85000" lnSpcReduction="20000"/>
          </a:bodyPr>
          <a:lstStyle/>
          <a:p>
            <a:pPr>
              <a:lnSpc>
                <a:spcPct val="107000"/>
              </a:lnSpc>
              <a:spcBef>
                <a:spcPts val="400"/>
              </a:spcBef>
              <a:spcAft>
                <a:spcPts val="400"/>
              </a:spcAft>
            </a:pPr>
            <a:r>
              <a:rPr lang="en-GB" sz="1800" b="1"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Skills:</a:t>
            </a:r>
          </a:p>
          <a:p>
            <a:pPr>
              <a:lnSpc>
                <a:spcPct val="107000"/>
              </a:lnSpc>
              <a:spcBef>
                <a:spcPts val="400"/>
              </a:spcBef>
              <a:spcAft>
                <a:spcPts val="400"/>
              </a:spcAft>
            </a:pPr>
            <a:r>
              <a:rPr lang="sv-SE"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Research skills</a:t>
            </a:r>
          </a:p>
          <a:p>
            <a:pPr>
              <a:lnSpc>
                <a:spcPct val="107000"/>
              </a:lnSpc>
              <a:spcBef>
                <a:spcPts val="400"/>
              </a:spcBef>
              <a:spcAft>
                <a:spcPts val="400"/>
              </a:spcAft>
            </a:pPr>
            <a:r>
              <a:rPr lang="sv-SE"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Summarising information skills</a:t>
            </a:r>
          </a:p>
          <a:p>
            <a:pPr>
              <a:lnSpc>
                <a:spcPct val="107000"/>
              </a:lnSpc>
              <a:spcBef>
                <a:spcPts val="400"/>
              </a:spcBef>
              <a:spcAft>
                <a:spcPts val="400"/>
              </a:spcAft>
            </a:pPr>
            <a:r>
              <a:rPr lang="sv-SE"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Presentation skills</a:t>
            </a:r>
          </a:p>
          <a:p>
            <a:endParaRPr lang="en-US" b="1" dirty="0"/>
          </a:p>
          <a:p>
            <a:r>
              <a:rPr lang="en-US" b="1" dirty="0"/>
              <a:t>General competencies:</a:t>
            </a:r>
          </a:p>
          <a:p>
            <a:pPr marL="0" indent="0">
              <a:lnSpc>
                <a:spcPct val="150000"/>
              </a:lnSpc>
              <a:spcBef>
                <a:spcPts val="600"/>
              </a:spcBef>
              <a:spcAft>
                <a:spcPts val="600"/>
              </a:spcAft>
              <a:buNone/>
            </a:pPr>
            <a:r>
              <a:rPr lang="en-US" dirty="0"/>
              <a:t>English:</a:t>
            </a:r>
          </a:p>
          <a:p>
            <a:pPr>
              <a:lnSpc>
                <a:spcPct val="107000"/>
              </a:lnSpc>
              <a:spcBef>
                <a:spcPts val="400"/>
              </a:spcBef>
              <a:spcAft>
                <a:spcPts val="400"/>
              </a:spcAft>
            </a:pPr>
            <a:r>
              <a:rPr lang="en-US"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E2 Present information and ideas</a:t>
            </a:r>
          </a:p>
          <a:p>
            <a:pPr>
              <a:lnSpc>
                <a:spcPct val="107000"/>
              </a:lnSpc>
              <a:spcBef>
                <a:spcPts val="400"/>
              </a:spcBef>
              <a:spcAft>
                <a:spcPts val="400"/>
              </a:spcAft>
            </a:pPr>
            <a:r>
              <a:rPr lang="en-US"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E4 </a:t>
            </a:r>
            <a:r>
              <a:rPr lang="en-US" sz="1800" kern="100" dirty="0" err="1">
                <a:solidFill>
                  <a:srgbClr val="0D0D0D"/>
                </a:solidFill>
                <a:effectLst/>
                <a:latin typeface="Arial" panose="020B0604020202020204" pitchFamily="34" charset="0"/>
                <a:ea typeface="Calibri" panose="020F0502020204030204" pitchFamily="34" charset="0"/>
                <a:cs typeface="Times New Roman" panose="02020603050405020304" pitchFamily="18" charset="0"/>
              </a:rPr>
              <a:t>Summarise</a:t>
            </a:r>
            <a:r>
              <a:rPr lang="en-US"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 information/ideas</a:t>
            </a:r>
          </a:p>
          <a:p>
            <a:pPr>
              <a:lnSpc>
                <a:spcPct val="107000"/>
              </a:lnSpc>
              <a:spcBef>
                <a:spcPts val="400"/>
              </a:spcBef>
              <a:spcAft>
                <a:spcPts val="400"/>
              </a:spcAft>
            </a:pPr>
            <a:r>
              <a:rPr lang="en-US"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E5 </a:t>
            </a:r>
            <a:r>
              <a:rPr lang="en-US" sz="1800" kern="100" dirty="0" err="1">
                <a:solidFill>
                  <a:srgbClr val="0D0D0D"/>
                </a:solidFill>
                <a:effectLst/>
                <a:latin typeface="Arial" panose="020B0604020202020204" pitchFamily="34" charset="0"/>
                <a:ea typeface="Calibri" panose="020F0502020204030204" pitchFamily="34" charset="0"/>
                <a:cs typeface="Times New Roman" panose="02020603050405020304" pitchFamily="18" charset="0"/>
              </a:rPr>
              <a:t>Synthesise</a:t>
            </a:r>
            <a:r>
              <a:rPr lang="en-US"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 information</a:t>
            </a:r>
          </a:p>
          <a:p>
            <a:pPr marL="0" indent="0">
              <a:lnSpc>
                <a:spcPct val="150000"/>
              </a:lnSpc>
              <a:spcBef>
                <a:spcPts val="600"/>
              </a:spcBef>
              <a:spcAft>
                <a:spcPts val="600"/>
              </a:spcAft>
              <a:buNone/>
            </a:pPr>
            <a:r>
              <a:rPr lang="en-US" dirty="0"/>
              <a:t>Digital:</a:t>
            </a:r>
          </a:p>
          <a:p>
            <a:pPr marL="0" indent="0">
              <a:lnSpc>
                <a:spcPct val="107000"/>
              </a:lnSpc>
              <a:spcBef>
                <a:spcPts val="400"/>
              </a:spcBef>
              <a:spcAft>
                <a:spcPts val="40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D5 Be safe and responsible online</a:t>
            </a:r>
            <a:endParaRPr lang="en-US" dirty="0"/>
          </a:p>
        </p:txBody>
      </p:sp>
    </p:spTree>
    <p:extLst>
      <p:ext uri="{BB962C8B-B14F-4D97-AF65-F5344CB8AC3E}">
        <p14:creationId xmlns:p14="http://schemas.microsoft.com/office/powerpoint/2010/main" val="29942065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BA1C9C1E-A887-3CBA-6580-68AAF2A3F033}"/>
              </a:ext>
            </a:extLst>
          </p:cNvPr>
          <p:cNvSpPr>
            <a:spLocks noGrp="1"/>
          </p:cNvSpPr>
          <p:nvPr>
            <p:ph type="body" sz="quarter" idx="14"/>
          </p:nvPr>
        </p:nvSpPr>
        <p:spPr/>
        <p:txBody>
          <a:bodyPr/>
          <a:lstStyle/>
          <a:p>
            <a:r>
              <a:rPr lang="en-GB" dirty="0"/>
              <a:t>Activity 3</a:t>
            </a:r>
          </a:p>
        </p:txBody>
      </p:sp>
      <p:sp>
        <p:nvSpPr>
          <p:cNvPr id="10" name="Title 9">
            <a:extLst>
              <a:ext uri="{FF2B5EF4-FFF2-40B4-BE49-F238E27FC236}">
                <a16:creationId xmlns:a16="http://schemas.microsoft.com/office/drawing/2014/main" id="{4BCB5F62-126E-5CFF-4742-6DC2E87A0E06}"/>
              </a:ext>
            </a:extLst>
          </p:cNvPr>
          <p:cNvSpPr>
            <a:spLocks noGrp="1"/>
          </p:cNvSpPr>
          <p:nvPr>
            <p:ph type="title"/>
          </p:nvPr>
        </p:nvSpPr>
        <p:spPr>
          <a:xfrm>
            <a:off x="838200" y="365125"/>
            <a:ext cx="10515600" cy="1325563"/>
          </a:xfrm>
        </p:spPr>
        <p:txBody>
          <a:bodyPr/>
          <a:lstStyle/>
          <a:p>
            <a:r>
              <a:rPr lang="en-GB" dirty="0"/>
              <a:t>Interviews: Situational awareness</a:t>
            </a:r>
          </a:p>
        </p:txBody>
      </p:sp>
      <p:sp>
        <p:nvSpPr>
          <p:cNvPr id="14" name="Text Placeholder 13">
            <a:extLst>
              <a:ext uri="{FF2B5EF4-FFF2-40B4-BE49-F238E27FC236}">
                <a16:creationId xmlns:a16="http://schemas.microsoft.com/office/drawing/2014/main" id="{7456300A-6046-4AF4-7EB5-6BDDD193CDCB}"/>
              </a:ext>
            </a:extLst>
          </p:cNvPr>
          <p:cNvSpPr>
            <a:spLocks noGrp="1"/>
          </p:cNvSpPr>
          <p:nvPr>
            <p:ph type="body" sz="quarter" idx="15"/>
          </p:nvPr>
        </p:nvSpPr>
        <p:spPr>
          <a:xfrm>
            <a:off x="838200" y="6381290"/>
            <a:ext cx="5257800" cy="340184"/>
          </a:xfrm>
        </p:spPr>
        <p:txBody>
          <a:bodyPr/>
          <a:lstStyle/>
          <a:p>
            <a:r>
              <a:rPr lang="en-GB" dirty="0"/>
              <a:t>Lesson 2: </a:t>
            </a:r>
            <a:r>
              <a:rPr lang="en-US" dirty="0"/>
              <a:t>Designing systems that reflect society and situational awareness</a:t>
            </a:r>
            <a:endParaRPr lang="en-GB" dirty="0"/>
          </a:p>
        </p:txBody>
      </p:sp>
      <p:sp>
        <p:nvSpPr>
          <p:cNvPr id="11" name="Content Placeholder 10">
            <a:extLst>
              <a:ext uri="{FF2B5EF4-FFF2-40B4-BE49-F238E27FC236}">
                <a16:creationId xmlns:a16="http://schemas.microsoft.com/office/drawing/2014/main" id="{033758AB-4E02-BE7A-536C-C8F407BC6193}"/>
              </a:ext>
            </a:extLst>
          </p:cNvPr>
          <p:cNvSpPr>
            <a:spLocks noGrp="1"/>
          </p:cNvSpPr>
          <p:nvPr>
            <p:ph idx="1"/>
          </p:nvPr>
        </p:nvSpPr>
        <p:spPr>
          <a:xfrm>
            <a:off x="838199" y="5539767"/>
            <a:ext cx="10515599" cy="637195"/>
          </a:xfrm>
        </p:spPr>
        <p:txBody>
          <a:bodyPr>
            <a:normAutofit lnSpcReduction="10000"/>
          </a:bodyPr>
          <a:lstStyle/>
          <a:p>
            <a:r>
              <a:rPr lang="en-GB" b="1" dirty="0"/>
              <a:t>Video:</a:t>
            </a:r>
            <a:r>
              <a:rPr lang="en-GB" dirty="0"/>
              <a:t> Interviews about the health and wellbeing of employees, with Cisco Corporate Social Responsibility (CSR) Programme Lead and </a:t>
            </a:r>
            <a:r>
              <a:rPr lang="en-GB" dirty="0" err="1"/>
              <a:t>Mesma</a:t>
            </a:r>
            <a:r>
              <a:rPr lang="en-GB" dirty="0"/>
              <a:t> Chief Executive Officer.</a:t>
            </a:r>
          </a:p>
        </p:txBody>
      </p:sp>
      <p:pic>
        <p:nvPicPr>
          <p:cNvPr id="3" name="Online Media 2" title="Industry film: Introduction to how digital organisations support employee health &amp; well-being">
            <a:hlinkClick r:id="" action="ppaction://media"/>
            <a:extLst>
              <a:ext uri="{FF2B5EF4-FFF2-40B4-BE49-F238E27FC236}">
                <a16:creationId xmlns:a16="http://schemas.microsoft.com/office/drawing/2014/main" id="{B71E828E-A3A4-D645-293D-1411143D76ED}"/>
              </a:ext>
            </a:extLst>
          </p:cNvPr>
          <p:cNvPicPr>
            <a:picLocks noRot="1" noChangeAspect="1"/>
          </p:cNvPicPr>
          <p:nvPr>
            <a:videoFile r:link="rId1"/>
          </p:nvPr>
        </p:nvPicPr>
        <p:blipFill>
          <a:blip r:embed="rId4"/>
          <a:stretch>
            <a:fillRect/>
          </a:stretch>
        </p:blipFill>
        <p:spPr>
          <a:xfrm>
            <a:off x="2403537" y="1338107"/>
            <a:ext cx="7311963" cy="4119416"/>
          </a:xfrm>
          <a:prstGeom prst="rect">
            <a:avLst/>
          </a:prstGeom>
        </p:spPr>
      </p:pic>
    </p:spTree>
    <p:extLst>
      <p:ext uri="{BB962C8B-B14F-4D97-AF65-F5344CB8AC3E}">
        <p14:creationId xmlns:p14="http://schemas.microsoft.com/office/powerpoint/2010/main" val="3056228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4441A1A-96D1-31B2-17D6-7960B9A3E7B7}"/>
              </a:ext>
            </a:extLst>
          </p:cNvPr>
          <p:cNvSpPr>
            <a:spLocks noGrp="1"/>
          </p:cNvSpPr>
          <p:nvPr>
            <p:ph type="title"/>
          </p:nvPr>
        </p:nvSpPr>
        <p:spPr>
          <a:xfrm>
            <a:off x="838200" y="365125"/>
            <a:ext cx="10515600" cy="1325563"/>
          </a:xfrm>
        </p:spPr>
        <p:txBody>
          <a:bodyPr/>
          <a:lstStyle/>
          <a:p>
            <a:r>
              <a:rPr lang="en-GB" dirty="0"/>
              <a:t>Workplace scenarios</a:t>
            </a:r>
          </a:p>
        </p:txBody>
      </p:sp>
      <p:sp>
        <p:nvSpPr>
          <p:cNvPr id="6" name="Content Placeholder 5">
            <a:extLst>
              <a:ext uri="{FF2B5EF4-FFF2-40B4-BE49-F238E27FC236}">
                <a16:creationId xmlns:a16="http://schemas.microsoft.com/office/drawing/2014/main" id="{965509F4-901C-3661-2A44-9A91B8F23CAA}"/>
              </a:ext>
            </a:extLst>
          </p:cNvPr>
          <p:cNvSpPr>
            <a:spLocks noGrp="1"/>
          </p:cNvSpPr>
          <p:nvPr>
            <p:ph idx="1"/>
          </p:nvPr>
        </p:nvSpPr>
        <p:spPr>
          <a:xfrm>
            <a:off x="838200" y="1825625"/>
            <a:ext cx="7083829" cy="4351338"/>
          </a:xfrm>
        </p:spPr>
        <p:txBody>
          <a:bodyPr>
            <a:noAutofit/>
          </a:bodyPr>
          <a:lstStyle/>
          <a:p>
            <a:pPr marL="0" indent="0">
              <a:lnSpc>
                <a:spcPct val="118000"/>
              </a:lnSpc>
              <a:spcAft>
                <a:spcPts val="800"/>
              </a:spcAft>
              <a:buNone/>
            </a:pPr>
            <a:r>
              <a:rPr lang="en-GB" sz="2200" dirty="0"/>
              <a:t>Review these scenarios and discuss what you think might have happened.</a:t>
            </a:r>
          </a:p>
          <a:p>
            <a:pPr marL="228600">
              <a:lnSpc>
                <a:spcPct val="107000"/>
              </a:lnSpc>
              <a:spcAft>
                <a:spcPts val="800"/>
              </a:spcAft>
            </a:pPr>
            <a:r>
              <a:rPr lang="en-GB" sz="1800" b="1"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Scenario 1</a:t>
            </a:r>
            <a:r>
              <a:rPr lang="en-GB"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 When at their workstations, James notices that Sahil becomes physically tense when he receives some new email alerts. However, he doesn’t do it every time a new email arrives.</a:t>
            </a:r>
          </a:p>
          <a:p>
            <a:pPr marL="228600">
              <a:lnSpc>
                <a:spcPct val="107000"/>
              </a:lnSpc>
              <a:spcAft>
                <a:spcPts val="800"/>
              </a:spcAft>
            </a:pPr>
            <a:r>
              <a:rPr lang="en-GB" sz="1800" b="1"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Scenario 2</a:t>
            </a:r>
            <a:r>
              <a:rPr lang="en-GB"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 At a custom car parts manufacturer, Imani programs a 3D printer on a daily basis. Sam regularly meets Imani for lunch in the canteen but recently Imani has been arriving later and later. Other co-workers have noticed that a higher proportion of parts are having to be remade.</a:t>
            </a:r>
          </a:p>
          <a:p>
            <a:pPr marL="0" indent="0">
              <a:lnSpc>
                <a:spcPct val="118000"/>
              </a:lnSpc>
              <a:spcAft>
                <a:spcPts val="800"/>
              </a:spcAft>
              <a:buNone/>
            </a:pPr>
            <a:endParaRPr lang="en-GB" sz="2200" dirty="0"/>
          </a:p>
        </p:txBody>
      </p:sp>
      <p:sp>
        <p:nvSpPr>
          <p:cNvPr id="7" name="Content Placeholder 6">
            <a:extLst>
              <a:ext uri="{FF2B5EF4-FFF2-40B4-BE49-F238E27FC236}">
                <a16:creationId xmlns:a16="http://schemas.microsoft.com/office/drawing/2014/main" id="{A2E64551-BB55-42D7-A163-0EF4924DC851}"/>
              </a:ext>
            </a:extLst>
          </p:cNvPr>
          <p:cNvSpPr>
            <a:spLocks noGrp="1"/>
          </p:cNvSpPr>
          <p:nvPr>
            <p:ph idx="10"/>
          </p:nvPr>
        </p:nvSpPr>
        <p:spPr>
          <a:xfrm>
            <a:off x="8179724" y="1825625"/>
            <a:ext cx="3174076" cy="4351338"/>
          </a:xfrm>
          <a:custGeom>
            <a:avLst/>
            <a:gdLst>
              <a:gd name="connsiteX0" fmla="*/ 0 w 3174076"/>
              <a:gd name="connsiteY0" fmla="*/ 0 h 4351338"/>
              <a:gd name="connsiteX1" fmla="*/ 3174076 w 3174076"/>
              <a:gd name="connsiteY1" fmla="*/ 0 h 4351338"/>
              <a:gd name="connsiteX2" fmla="*/ 3174076 w 3174076"/>
              <a:gd name="connsiteY2" fmla="*/ 4351338 h 4351338"/>
              <a:gd name="connsiteX3" fmla="*/ 0 w 3174076"/>
              <a:gd name="connsiteY3" fmla="*/ 4351338 h 4351338"/>
              <a:gd name="connsiteX4" fmla="*/ 0 w 3174076"/>
              <a:gd name="connsiteY4" fmla="*/ 0 h 43513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74076" h="4351338" fill="none" extrusionOk="0">
                <a:moveTo>
                  <a:pt x="0" y="0"/>
                </a:moveTo>
                <a:cubicBezTo>
                  <a:pt x="683513" y="-33775"/>
                  <a:pt x="1982506" y="138873"/>
                  <a:pt x="3174076" y="0"/>
                </a:cubicBezTo>
                <a:cubicBezTo>
                  <a:pt x="3100305" y="585222"/>
                  <a:pt x="3018193" y="3710241"/>
                  <a:pt x="3174076" y="4351338"/>
                </a:cubicBezTo>
                <a:cubicBezTo>
                  <a:pt x="2289957" y="4214008"/>
                  <a:pt x="1369523" y="4213482"/>
                  <a:pt x="0" y="4351338"/>
                </a:cubicBezTo>
                <a:cubicBezTo>
                  <a:pt x="152408" y="2268068"/>
                  <a:pt x="73868" y="1803478"/>
                  <a:pt x="0" y="0"/>
                </a:cubicBezTo>
                <a:close/>
              </a:path>
              <a:path w="3174076" h="4351338" stroke="0" extrusionOk="0">
                <a:moveTo>
                  <a:pt x="0" y="0"/>
                </a:moveTo>
                <a:cubicBezTo>
                  <a:pt x="582902" y="-101487"/>
                  <a:pt x="2639420" y="-162162"/>
                  <a:pt x="3174076" y="0"/>
                </a:cubicBezTo>
                <a:cubicBezTo>
                  <a:pt x="3234789" y="1739382"/>
                  <a:pt x="3113004" y="3375976"/>
                  <a:pt x="3174076" y="4351338"/>
                </a:cubicBezTo>
                <a:cubicBezTo>
                  <a:pt x="2062552" y="4401403"/>
                  <a:pt x="1170419" y="4192889"/>
                  <a:pt x="0" y="4351338"/>
                </a:cubicBezTo>
                <a:cubicBezTo>
                  <a:pt x="-24452" y="3602151"/>
                  <a:pt x="-67663" y="2092173"/>
                  <a:pt x="0" y="0"/>
                </a:cubicBezTo>
                <a:close/>
              </a:path>
            </a:pathLst>
          </a:custGeom>
          <a:ln>
            <a:extLst>
              <a:ext uri="{C807C97D-BFC1-408E-A445-0C87EB9F89A2}">
                <ask:lineSketchStyleProps xmlns:ask="http://schemas.microsoft.com/office/drawing/2018/sketchyshapes" sd="981765707">
                  <ask:type>
                    <ask:lineSketchCurved/>
                  </ask:type>
                </ask:lineSketchStyleProps>
              </a:ext>
            </a:extLst>
          </a:ln>
        </p:spPr>
        <p:txBody>
          <a:bodyPr>
            <a:normAutofit/>
          </a:bodyPr>
          <a:lstStyle/>
          <a:p>
            <a:pPr marL="0" lvl="0" indent="0">
              <a:buNone/>
            </a:pPr>
            <a:r>
              <a:rPr lang="en-US" b="1" dirty="0"/>
              <a:t>Resources needed:</a:t>
            </a:r>
          </a:p>
          <a:p>
            <a:pPr marL="0" lvl="0" indent="0">
              <a:buNone/>
            </a:pPr>
            <a:r>
              <a:rPr lang="en-US" dirty="0"/>
              <a:t>L2 Activity 3 Worksheet: Review and discuss, Workplace scenarios</a:t>
            </a:r>
          </a:p>
        </p:txBody>
      </p:sp>
      <p:sp>
        <p:nvSpPr>
          <p:cNvPr id="11" name="Text Placeholder 10">
            <a:extLst>
              <a:ext uri="{FF2B5EF4-FFF2-40B4-BE49-F238E27FC236}">
                <a16:creationId xmlns:a16="http://schemas.microsoft.com/office/drawing/2014/main" id="{F7D875A6-BBFF-AC68-23F3-BAAB4815B976}"/>
              </a:ext>
            </a:extLst>
          </p:cNvPr>
          <p:cNvSpPr>
            <a:spLocks noGrp="1"/>
          </p:cNvSpPr>
          <p:nvPr>
            <p:ph type="body" sz="quarter" idx="11"/>
          </p:nvPr>
        </p:nvSpPr>
        <p:spPr>
          <a:xfrm>
            <a:off x="838200" y="6356349"/>
            <a:ext cx="5400000" cy="365125"/>
          </a:xfrm>
        </p:spPr>
        <p:txBody>
          <a:bodyPr/>
          <a:lstStyle/>
          <a:p>
            <a:r>
              <a:rPr lang="en-GB" dirty="0"/>
              <a:t>Lesson 2: </a:t>
            </a:r>
            <a:r>
              <a:rPr lang="en-US" dirty="0"/>
              <a:t>Designing systems that reflect society and situational awareness</a:t>
            </a:r>
            <a:endParaRPr lang="en-GB" dirty="0"/>
          </a:p>
        </p:txBody>
      </p:sp>
      <p:sp>
        <p:nvSpPr>
          <p:cNvPr id="9" name="Text Placeholder 8">
            <a:extLst>
              <a:ext uri="{FF2B5EF4-FFF2-40B4-BE49-F238E27FC236}">
                <a16:creationId xmlns:a16="http://schemas.microsoft.com/office/drawing/2014/main" id="{661AB3ED-1853-6C25-C5DE-EC7CBFD81F18}"/>
              </a:ext>
            </a:extLst>
          </p:cNvPr>
          <p:cNvSpPr>
            <a:spLocks noGrp="1"/>
          </p:cNvSpPr>
          <p:nvPr>
            <p:ph type="body" sz="quarter" idx="14"/>
          </p:nvPr>
        </p:nvSpPr>
        <p:spPr/>
        <p:txBody>
          <a:bodyPr/>
          <a:lstStyle/>
          <a:p>
            <a:r>
              <a:rPr lang="en-GB" dirty="0"/>
              <a:t>Activity 3</a:t>
            </a:r>
          </a:p>
        </p:txBody>
      </p:sp>
    </p:spTree>
    <p:extLst>
      <p:ext uri="{BB962C8B-B14F-4D97-AF65-F5344CB8AC3E}">
        <p14:creationId xmlns:p14="http://schemas.microsoft.com/office/powerpoint/2010/main" val="41340348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1357BC3-A920-1744-4378-77EA2C9D1914}"/>
              </a:ext>
            </a:extLst>
          </p:cNvPr>
          <p:cNvSpPr>
            <a:spLocks noGrp="1"/>
          </p:cNvSpPr>
          <p:nvPr>
            <p:ph type="title"/>
          </p:nvPr>
        </p:nvSpPr>
        <p:spPr>
          <a:xfrm>
            <a:off x="838200" y="365125"/>
            <a:ext cx="10515600" cy="1325563"/>
          </a:xfrm>
        </p:spPr>
        <p:txBody>
          <a:bodyPr/>
          <a:lstStyle/>
          <a:p>
            <a:r>
              <a:rPr lang="en-US" dirty="0"/>
              <a:t>In this lesson, we have:</a:t>
            </a:r>
            <a:endParaRPr lang="en-GB" dirty="0"/>
          </a:p>
        </p:txBody>
      </p:sp>
      <p:sp>
        <p:nvSpPr>
          <p:cNvPr id="5" name="Content Placeholder 4">
            <a:extLst>
              <a:ext uri="{FF2B5EF4-FFF2-40B4-BE49-F238E27FC236}">
                <a16:creationId xmlns:a16="http://schemas.microsoft.com/office/drawing/2014/main" id="{82C64786-921D-E434-0361-3595FFD918F4}"/>
              </a:ext>
            </a:extLst>
          </p:cNvPr>
          <p:cNvSpPr>
            <a:spLocks noGrp="1"/>
          </p:cNvSpPr>
          <p:nvPr>
            <p:ph idx="1"/>
          </p:nvPr>
        </p:nvSpPr>
        <p:spPr>
          <a:xfrm>
            <a:off x="838200" y="1825625"/>
            <a:ext cx="6400800" cy="4351338"/>
          </a:xfrm>
        </p:spPr>
        <p:txBody>
          <a:bodyPr>
            <a:normAutofit fontScale="70000" lnSpcReduction="20000"/>
          </a:bodyPr>
          <a:lstStyle/>
          <a:p>
            <a:pPr marL="342900" lvl="0" indent="-342900">
              <a:lnSpc>
                <a:spcPct val="150000"/>
              </a:lnSpc>
              <a:spcBef>
                <a:spcPts val="600"/>
              </a:spcBef>
              <a:spcAft>
                <a:spcPts val="600"/>
              </a:spcAft>
              <a:buFont typeface="Symbol" panose="05050102010706020507" pitchFamily="18" charset="2"/>
              <a:buChar char=""/>
            </a:pPr>
            <a:r>
              <a:rPr lang="en-US" dirty="0">
                <a:solidFill>
                  <a:srgbClr val="000000"/>
                </a:solidFill>
                <a:ea typeface="Arial" panose="020B0604020202020204" pitchFamily="34" charset="0"/>
              </a:rPr>
              <a:t>Understood how a workplace defines its culture</a:t>
            </a:r>
          </a:p>
          <a:p>
            <a:pPr marL="342900" lvl="0" indent="-342900">
              <a:lnSpc>
                <a:spcPct val="150000"/>
              </a:lnSpc>
              <a:spcBef>
                <a:spcPts val="600"/>
              </a:spcBef>
              <a:spcAft>
                <a:spcPts val="600"/>
              </a:spcAft>
              <a:buFont typeface="Symbol" panose="05050102010706020507" pitchFamily="18" charset="2"/>
              <a:buChar char=""/>
            </a:pPr>
            <a:r>
              <a:rPr lang="en-US" dirty="0">
                <a:solidFill>
                  <a:srgbClr val="000000"/>
                </a:solidFill>
                <a:ea typeface="Arial" panose="020B0604020202020204" pitchFamily="34" charset="0"/>
              </a:rPr>
              <a:t>Understood what is included in the code of conduct document</a:t>
            </a:r>
          </a:p>
          <a:p>
            <a:pPr marL="342900" lvl="0" indent="-342900">
              <a:lnSpc>
                <a:spcPct val="150000"/>
              </a:lnSpc>
              <a:spcBef>
                <a:spcPts val="600"/>
              </a:spcBef>
              <a:spcAft>
                <a:spcPts val="600"/>
              </a:spcAft>
              <a:buFont typeface="Symbol" panose="05050102010706020507" pitchFamily="18" charset="2"/>
              <a:buChar char=""/>
            </a:pPr>
            <a:r>
              <a:rPr lang="en-US" dirty="0">
                <a:solidFill>
                  <a:srgbClr val="000000"/>
                </a:solidFill>
                <a:ea typeface="Arial" panose="020B0604020202020204" pitchFamily="34" charset="0"/>
              </a:rPr>
              <a:t>Understood what is included in external professional guidelines and internal policy documents</a:t>
            </a:r>
          </a:p>
          <a:p>
            <a:pPr marL="342900" lvl="0" indent="-342900">
              <a:lnSpc>
                <a:spcPct val="150000"/>
              </a:lnSpc>
              <a:spcBef>
                <a:spcPts val="600"/>
              </a:spcBef>
              <a:spcAft>
                <a:spcPts val="600"/>
              </a:spcAft>
              <a:buFont typeface="Symbol" panose="05050102010706020507" pitchFamily="18" charset="2"/>
              <a:buChar char=""/>
            </a:pPr>
            <a:r>
              <a:rPr lang="en-US" dirty="0">
                <a:solidFill>
                  <a:srgbClr val="000000"/>
                </a:solidFill>
                <a:ea typeface="Arial" panose="020B0604020202020204" pitchFamily="34" charset="0"/>
              </a:rPr>
              <a:t>Understood what whistleblowing is and in what circumstances it can happen</a:t>
            </a:r>
          </a:p>
          <a:p>
            <a:pPr marL="342900" lvl="0" indent="-342900">
              <a:lnSpc>
                <a:spcPct val="150000"/>
              </a:lnSpc>
              <a:spcBef>
                <a:spcPts val="600"/>
              </a:spcBef>
              <a:spcAft>
                <a:spcPts val="600"/>
              </a:spcAft>
              <a:buFont typeface="Symbol" panose="05050102010706020507" pitchFamily="18" charset="2"/>
              <a:buChar char=""/>
            </a:pPr>
            <a:r>
              <a:rPr lang="en-US" dirty="0">
                <a:solidFill>
                  <a:srgbClr val="000000"/>
                </a:solidFill>
                <a:ea typeface="Arial" panose="020B0604020202020204" pitchFamily="34" charset="0"/>
              </a:rPr>
              <a:t>Understood what is meant by strategic planning</a:t>
            </a:r>
          </a:p>
          <a:p>
            <a:pPr marL="342900" lvl="0" indent="-342900">
              <a:lnSpc>
                <a:spcPct val="150000"/>
              </a:lnSpc>
              <a:spcBef>
                <a:spcPts val="600"/>
              </a:spcBef>
              <a:spcAft>
                <a:spcPts val="600"/>
              </a:spcAft>
              <a:buFont typeface="Symbol" panose="05050102010706020507" pitchFamily="18" charset="2"/>
              <a:buChar char=""/>
            </a:pPr>
            <a:r>
              <a:rPr lang="en-US" dirty="0">
                <a:solidFill>
                  <a:srgbClr val="000000"/>
                </a:solidFill>
                <a:ea typeface="Arial" panose="020B0604020202020204" pitchFamily="34" charset="0"/>
              </a:rPr>
              <a:t>Understood what is </a:t>
            </a:r>
            <a:r>
              <a:rPr lang="en-GB" dirty="0">
                <a:solidFill>
                  <a:srgbClr val="000000"/>
                </a:solidFill>
                <a:ea typeface="Arial" panose="020B0604020202020204" pitchFamily="34" charset="0"/>
              </a:rPr>
              <a:t>meant by situational awareness and how to respond to changes in behaviour</a:t>
            </a:r>
          </a:p>
        </p:txBody>
      </p:sp>
      <p:sp>
        <p:nvSpPr>
          <p:cNvPr id="10" name="Text Placeholder 9">
            <a:extLst>
              <a:ext uri="{FF2B5EF4-FFF2-40B4-BE49-F238E27FC236}">
                <a16:creationId xmlns:a16="http://schemas.microsoft.com/office/drawing/2014/main" id="{E471921A-207F-0E70-E097-13DD6D1CCA72}"/>
              </a:ext>
            </a:extLst>
          </p:cNvPr>
          <p:cNvSpPr>
            <a:spLocks noGrp="1"/>
          </p:cNvSpPr>
          <p:nvPr>
            <p:ph type="body" sz="quarter" idx="14"/>
          </p:nvPr>
        </p:nvSpPr>
        <p:spPr>
          <a:xfrm>
            <a:off x="9973929" y="162686"/>
            <a:ext cx="2078545" cy="365125"/>
          </a:xfrm>
          <a:solidFill>
            <a:srgbClr val="88A2FF"/>
          </a:solidFill>
        </p:spPr>
        <p:txBody>
          <a:bodyPr/>
          <a:lstStyle/>
          <a:p>
            <a:r>
              <a:rPr lang="en-GB" dirty="0"/>
              <a:t>Plenary</a:t>
            </a:r>
          </a:p>
        </p:txBody>
      </p:sp>
      <p:sp>
        <p:nvSpPr>
          <p:cNvPr id="15" name="Text Placeholder 14">
            <a:extLst>
              <a:ext uri="{FF2B5EF4-FFF2-40B4-BE49-F238E27FC236}">
                <a16:creationId xmlns:a16="http://schemas.microsoft.com/office/drawing/2014/main" id="{3B0FA94E-7B0F-E8B2-17F4-EC94C02C2DE3}"/>
              </a:ext>
            </a:extLst>
          </p:cNvPr>
          <p:cNvSpPr>
            <a:spLocks noGrp="1"/>
          </p:cNvSpPr>
          <p:nvPr>
            <p:ph type="body" sz="quarter" idx="11"/>
          </p:nvPr>
        </p:nvSpPr>
        <p:spPr>
          <a:xfrm>
            <a:off x="838198" y="6356349"/>
            <a:ext cx="5400000" cy="410211"/>
          </a:xfrm>
        </p:spPr>
        <p:txBody>
          <a:bodyPr/>
          <a:lstStyle/>
          <a:p>
            <a:r>
              <a:rPr lang="en-GB" dirty="0"/>
              <a:t>Lesson 2: </a:t>
            </a:r>
            <a:r>
              <a:rPr lang="en-US" dirty="0"/>
              <a:t>Designing systems that reflect society and situational awareness</a:t>
            </a:r>
            <a:endParaRPr lang="en-GB" dirty="0"/>
          </a:p>
        </p:txBody>
      </p:sp>
      <p:sp>
        <p:nvSpPr>
          <p:cNvPr id="7" name="Text Placeholder 5">
            <a:extLst>
              <a:ext uri="{FF2B5EF4-FFF2-40B4-BE49-F238E27FC236}">
                <a16:creationId xmlns:a16="http://schemas.microsoft.com/office/drawing/2014/main" id="{06D61168-601C-204B-F984-00B6F981FEE4}"/>
              </a:ext>
            </a:extLst>
          </p:cNvPr>
          <p:cNvSpPr>
            <a:spLocks noGrp="1"/>
          </p:cNvSpPr>
          <p:nvPr>
            <p:ph type="body" sz="quarter" idx="10"/>
          </p:nvPr>
        </p:nvSpPr>
        <p:spPr>
          <a:xfrm>
            <a:off x="7530353" y="1825625"/>
            <a:ext cx="3823447" cy="4351338"/>
          </a:xfrm>
        </p:spPr>
        <p:txBody>
          <a:bodyPr>
            <a:normAutofit fontScale="85000" lnSpcReduction="20000"/>
          </a:bodyPr>
          <a:lstStyle/>
          <a:p>
            <a:pPr>
              <a:lnSpc>
                <a:spcPct val="107000"/>
              </a:lnSpc>
              <a:spcBef>
                <a:spcPts val="400"/>
              </a:spcBef>
              <a:spcAft>
                <a:spcPts val="400"/>
              </a:spcAft>
            </a:pPr>
            <a:r>
              <a:rPr lang="en-GB" sz="1800" b="1"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Skills:</a:t>
            </a:r>
          </a:p>
          <a:p>
            <a:pPr>
              <a:lnSpc>
                <a:spcPct val="107000"/>
              </a:lnSpc>
              <a:spcBef>
                <a:spcPts val="400"/>
              </a:spcBef>
              <a:spcAft>
                <a:spcPts val="400"/>
              </a:spcAft>
            </a:pPr>
            <a:r>
              <a:rPr lang="sv-SE"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Research skills</a:t>
            </a:r>
          </a:p>
          <a:p>
            <a:pPr>
              <a:lnSpc>
                <a:spcPct val="107000"/>
              </a:lnSpc>
              <a:spcBef>
                <a:spcPts val="400"/>
              </a:spcBef>
              <a:spcAft>
                <a:spcPts val="400"/>
              </a:spcAft>
            </a:pPr>
            <a:r>
              <a:rPr lang="sv-SE"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Summarising information skills</a:t>
            </a:r>
          </a:p>
          <a:p>
            <a:pPr>
              <a:lnSpc>
                <a:spcPct val="107000"/>
              </a:lnSpc>
              <a:spcBef>
                <a:spcPts val="400"/>
              </a:spcBef>
              <a:spcAft>
                <a:spcPts val="400"/>
              </a:spcAft>
            </a:pPr>
            <a:r>
              <a:rPr lang="sv-SE"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Presentation skills</a:t>
            </a:r>
          </a:p>
          <a:p>
            <a:endParaRPr lang="en-US" b="1" dirty="0"/>
          </a:p>
          <a:p>
            <a:r>
              <a:rPr lang="en-US" b="1" dirty="0"/>
              <a:t>General competencies:</a:t>
            </a:r>
          </a:p>
          <a:p>
            <a:pPr marL="0" indent="0">
              <a:lnSpc>
                <a:spcPct val="150000"/>
              </a:lnSpc>
              <a:spcBef>
                <a:spcPts val="600"/>
              </a:spcBef>
              <a:spcAft>
                <a:spcPts val="600"/>
              </a:spcAft>
              <a:buNone/>
            </a:pPr>
            <a:r>
              <a:rPr lang="en-US" dirty="0"/>
              <a:t>English:</a:t>
            </a:r>
          </a:p>
          <a:p>
            <a:pPr>
              <a:lnSpc>
                <a:spcPct val="107000"/>
              </a:lnSpc>
              <a:spcBef>
                <a:spcPts val="400"/>
              </a:spcBef>
              <a:spcAft>
                <a:spcPts val="400"/>
              </a:spcAft>
            </a:pPr>
            <a:r>
              <a:rPr lang="en-US"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E2 Present information and ideas</a:t>
            </a:r>
          </a:p>
          <a:p>
            <a:pPr>
              <a:lnSpc>
                <a:spcPct val="107000"/>
              </a:lnSpc>
              <a:spcBef>
                <a:spcPts val="400"/>
              </a:spcBef>
              <a:spcAft>
                <a:spcPts val="400"/>
              </a:spcAft>
            </a:pPr>
            <a:r>
              <a:rPr lang="en-US"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E4 </a:t>
            </a:r>
            <a:r>
              <a:rPr lang="en-US" sz="1800" kern="100" dirty="0" err="1">
                <a:solidFill>
                  <a:srgbClr val="0D0D0D"/>
                </a:solidFill>
                <a:effectLst/>
                <a:latin typeface="Arial" panose="020B0604020202020204" pitchFamily="34" charset="0"/>
                <a:ea typeface="Calibri" panose="020F0502020204030204" pitchFamily="34" charset="0"/>
                <a:cs typeface="Times New Roman" panose="02020603050405020304" pitchFamily="18" charset="0"/>
              </a:rPr>
              <a:t>Summarise</a:t>
            </a:r>
            <a:r>
              <a:rPr lang="en-US"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 information/ideas</a:t>
            </a:r>
          </a:p>
          <a:p>
            <a:pPr>
              <a:lnSpc>
                <a:spcPct val="107000"/>
              </a:lnSpc>
              <a:spcBef>
                <a:spcPts val="400"/>
              </a:spcBef>
              <a:spcAft>
                <a:spcPts val="400"/>
              </a:spcAft>
            </a:pPr>
            <a:r>
              <a:rPr lang="en-US"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E5 </a:t>
            </a:r>
            <a:r>
              <a:rPr lang="en-US" sz="1800" kern="100" dirty="0" err="1">
                <a:solidFill>
                  <a:srgbClr val="0D0D0D"/>
                </a:solidFill>
                <a:effectLst/>
                <a:latin typeface="Arial" panose="020B0604020202020204" pitchFamily="34" charset="0"/>
                <a:ea typeface="Calibri" panose="020F0502020204030204" pitchFamily="34" charset="0"/>
                <a:cs typeface="Times New Roman" panose="02020603050405020304" pitchFamily="18" charset="0"/>
              </a:rPr>
              <a:t>Synthesise</a:t>
            </a:r>
            <a:r>
              <a:rPr lang="en-US"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 information</a:t>
            </a:r>
          </a:p>
          <a:p>
            <a:pPr marL="0" indent="0">
              <a:lnSpc>
                <a:spcPct val="150000"/>
              </a:lnSpc>
              <a:spcBef>
                <a:spcPts val="600"/>
              </a:spcBef>
              <a:spcAft>
                <a:spcPts val="600"/>
              </a:spcAft>
              <a:buNone/>
            </a:pPr>
            <a:r>
              <a:rPr lang="en-US" dirty="0"/>
              <a:t>Digital:</a:t>
            </a:r>
          </a:p>
          <a:p>
            <a:pPr marL="0" indent="0">
              <a:lnSpc>
                <a:spcPct val="107000"/>
              </a:lnSpc>
              <a:spcBef>
                <a:spcPts val="400"/>
              </a:spcBef>
              <a:spcAft>
                <a:spcPts val="40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D5 Be safe and responsible online</a:t>
            </a:r>
            <a:endParaRPr lang="en-US" dirty="0"/>
          </a:p>
        </p:txBody>
      </p:sp>
    </p:spTree>
    <p:extLst>
      <p:ext uri="{BB962C8B-B14F-4D97-AF65-F5344CB8AC3E}">
        <p14:creationId xmlns:p14="http://schemas.microsoft.com/office/powerpoint/2010/main" val="15590898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2C4D470B-BCBB-F609-A7BC-53BC006B8FD7}"/>
              </a:ext>
            </a:extLst>
          </p:cNvPr>
          <p:cNvSpPr>
            <a:spLocks noGrp="1"/>
          </p:cNvSpPr>
          <p:nvPr>
            <p:ph type="title"/>
          </p:nvPr>
        </p:nvSpPr>
        <p:spPr>
          <a:xfrm>
            <a:off x="838200" y="365125"/>
            <a:ext cx="10515600" cy="1325563"/>
          </a:xfrm>
        </p:spPr>
        <p:txBody>
          <a:bodyPr/>
          <a:lstStyle/>
          <a:p>
            <a:r>
              <a:rPr lang="en-GB" dirty="0"/>
              <a:t>Next lesson, we will cover:</a:t>
            </a:r>
          </a:p>
        </p:txBody>
      </p:sp>
      <p:sp>
        <p:nvSpPr>
          <p:cNvPr id="12" name="Content Placeholder 11">
            <a:extLst>
              <a:ext uri="{FF2B5EF4-FFF2-40B4-BE49-F238E27FC236}">
                <a16:creationId xmlns:a16="http://schemas.microsoft.com/office/drawing/2014/main" id="{C2E8A0C4-6E89-275E-3913-5CA691E27E64}"/>
              </a:ext>
            </a:extLst>
          </p:cNvPr>
          <p:cNvSpPr>
            <a:spLocks noGrp="1"/>
          </p:cNvSpPr>
          <p:nvPr>
            <p:ph idx="1"/>
          </p:nvPr>
        </p:nvSpPr>
        <p:spPr>
          <a:xfrm>
            <a:off x="838199" y="1825625"/>
            <a:ext cx="10515599" cy="4351338"/>
          </a:xfrm>
        </p:spPr>
        <p:txBody>
          <a:bodyPr>
            <a:normAutofit/>
          </a:bodyPr>
          <a:lstStyle/>
          <a:p>
            <a:pPr marL="342900" lvl="0" indent="-342900">
              <a:lnSpc>
                <a:spcPct val="150000"/>
              </a:lnSpc>
              <a:spcBef>
                <a:spcPts val="600"/>
              </a:spcBef>
              <a:spcAft>
                <a:spcPts val="600"/>
              </a:spcAft>
              <a:buFont typeface="Symbol" panose="05050102010706020507" pitchFamily="18" charset="2"/>
              <a:buChar char=""/>
            </a:pPr>
            <a:r>
              <a:rPr lang="en-GB" dirty="0">
                <a:latin typeface="Calibri" panose="020F0502020204030204" pitchFamily="34" charset="0"/>
                <a:ea typeface="Calibri" panose="020F0502020204030204" pitchFamily="34" charset="0"/>
              </a:rPr>
              <a:t>T</a:t>
            </a:r>
            <a:r>
              <a:rPr lang="en-GB">
                <a:latin typeface="Calibri" panose="020F0502020204030204" pitchFamily="34" charset="0"/>
                <a:ea typeface="Calibri" panose="020F0502020204030204" pitchFamily="34" charset="0"/>
              </a:rPr>
              <a:t>he </a:t>
            </a:r>
            <a:r>
              <a:rPr lang="en-GB" dirty="0">
                <a:latin typeface="Calibri" panose="020F0502020204030204" pitchFamily="34" charset="0"/>
                <a:ea typeface="Calibri" panose="020F0502020204030204" pitchFamily="34" charset="0"/>
              </a:rPr>
              <a:t>Internet of Things</a:t>
            </a:r>
          </a:p>
          <a:p>
            <a:pPr marL="342900" lvl="0" indent="-342900">
              <a:lnSpc>
                <a:spcPct val="150000"/>
              </a:lnSpc>
              <a:spcBef>
                <a:spcPts val="600"/>
              </a:spcBef>
              <a:spcAft>
                <a:spcPts val="600"/>
              </a:spcAft>
              <a:buFont typeface="Symbol" panose="05050102010706020507" pitchFamily="18" charset="2"/>
              <a:buChar char=""/>
            </a:pPr>
            <a:r>
              <a:rPr lang="en-GB" dirty="0">
                <a:latin typeface="Calibri" panose="020F0502020204030204" pitchFamily="34" charset="0"/>
                <a:ea typeface="Calibri" panose="020F0502020204030204" pitchFamily="34" charset="0"/>
              </a:rPr>
              <a:t>Augmented Reality and Virtual Reality</a:t>
            </a:r>
          </a:p>
          <a:p>
            <a:pPr marL="342900" lvl="0" indent="-342900">
              <a:lnSpc>
                <a:spcPct val="150000"/>
              </a:lnSpc>
              <a:spcBef>
                <a:spcPts val="600"/>
              </a:spcBef>
              <a:spcAft>
                <a:spcPts val="600"/>
              </a:spcAft>
              <a:buFont typeface="Symbol" panose="05050102010706020507" pitchFamily="18" charset="2"/>
              <a:buChar char=""/>
            </a:pPr>
            <a:r>
              <a:rPr lang="en-GB" dirty="0">
                <a:latin typeface="Calibri" panose="020F0502020204030204" pitchFamily="34" charset="0"/>
                <a:ea typeface="Calibri" panose="020F0502020204030204" pitchFamily="34" charset="0"/>
              </a:rPr>
              <a:t>Artificial Intelligence</a:t>
            </a:r>
          </a:p>
        </p:txBody>
      </p:sp>
      <p:sp>
        <p:nvSpPr>
          <p:cNvPr id="14" name="Text Placeholder 13">
            <a:extLst>
              <a:ext uri="{FF2B5EF4-FFF2-40B4-BE49-F238E27FC236}">
                <a16:creationId xmlns:a16="http://schemas.microsoft.com/office/drawing/2014/main" id="{EC10F3F5-5F24-7D3F-B8EE-DFA61C4BD499}"/>
              </a:ext>
            </a:extLst>
          </p:cNvPr>
          <p:cNvSpPr>
            <a:spLocks noGrp="1"/>
          </p:cNvSpPr>
          <p:nvPr>
            <p:ph type="body" sz="quarter" idx="14"/>
          </p:nvPr>
        </p:nvSpPr>
        <p:spPr>
          <a:xfrm>
            <a:off x="9973929" y="162686"/>
            <a:ext cx="2078545" cy="365125"/>
          </a:xfrm>
          <a:solidFill>
            <a:srgbClr val="88A2FF"/>
          </a:solidFill>
        </p:spPr>
        <p:txBody>
          <a:bodyPr/>
          <a:lstStyle/>
          <a:p>
            <a:r>
              <a:rPr lang="en-GB" dirty="0"/>
              <a:t>Plenary</a:t>
            </a:r>
          </a:p>
        </p:txBody>
      </p:sp>
      <p:sp>
        <p:nvSpPr>
          <p:cNvPr id="18" name="Text Placeholder 17">
            <a:extLst>
              <a:ext uri="{FF2B5EF4-FFF2-40B4-BE49-F238E27FC236}">
                <a16:creationId xmlns:a16="http://schemas.microsoft.com/office/drawing/2014/main" id="{46E06462-B4F2-51F1-E838-FE0769744AA1}"/>
              </a:ext>
            </a:extLst>
          </p:cNvPr>
          <p:cNvSpPr>
            <a:spLocks noGrp="1"/>
          </p:cNvSpPr>
          <p:nvPr>
            <p:ph type="body" sz="quarter" idx="11"/>
          </p:nvPr>
        </p:nvSpPr>
        <p:spPr>
          <a:xfrm>
            <a:off x="838200" y="6356349"/>
            <a:ext cx="5400000" cy="365125"/>
          </a:xfrm>
        </p:spPr>
        <p:txBody>
          <a:bodyPr/>
          <a:lstStyle/>
          <a:p>
            <a:r>
              <a:rPr lang="en-GB" dirty="0"/>
              <a:t>Lesson 2: </a:t>
            </a:r>
            <a:r>
              <a:rPr lang="en-US" dirty="0"/>
              <a:t>Designing systems that reflect society and situational awareness</a:t>
            </a:r>
            <a:endParaRPr lang="en-GB" dirty="0"/>
          </a:p>
        </p:txBody>
      </p:sp>
    </p:spTree>
    <p:extLst>
      <p:ext uri="{BB962C8B-B14F-4D97-AF65-F5344CB8AC3E}">
        <p14:creationId xmlns:p14="http://schemas.microsoft.com/office/powerpoint/2010/main" val="1740838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4441A1A-96D1-31B2-17D6-7960B9A3E7B7}"/>
              </a:ext>
            </a:extLst>
          </p:cNvPr>
          <p:cNvSpPr>
            <a:spLocks noGrp="1"/>
          </p:cNvSpPr>
          <p:nvPr>
            <p:ph type="title"/>
          </p:nvPr>
        </p:nvSpPr>
        <p:spPr>
          <a:xfrm>
            <a:off x="838200" y="365125"/>
            <a:ext cx="10515600" cy="1325563"/>
          </a:xfrm>
        </p:spPr>
        <p:txBody>
          <a:bodyPr/>
          <a:lstStyle/>
          <a:p>
            <a:r>
              <a:rPr lang="en-GB" dirty="0"/>
              <a:t>Class discussion – workplace culture</a:t>
            </a:r>
          </a:p>
        </p:txBody>
      </p:sp>
      <p:sp>
        <p:nvSpPr>
          <p:cNvPr id="6" name="Content Placeholder 5">
            <a:extLst>
              <a:ext uri="{FF2B5EF4-FFF2-40B4-BE49-F238E27FC236}">
                <a16:creationId xmlns:a16="http://schemas.microsoft.com/office/drawing/2014/main" id="{965509F4-901C-3661-2A44-9A91B8F23CAA}"/>
              </a:ext>
            </a:extLst>
          </p:cNvPr>
          <p:cNvSpPr>
            <a:spLocks noGrp="1"/>
          </p:cNvSpPr>
          <p:nvPr>
            <p:ph idx="1"/>
          </p:nvPr>
        </p:nvSpPr>
        <p:spPr>
          <a:xfrm>
            <a:off x="838200" y="1825625"/>
            <a:ext cx="7083829" cy="4351338"/>
          </a:xfrm>
        </p:spPr>
        <p:txBody>
          <a:bodyPr>
            <a:noAutofit/>
          </a:bodyPr>
          <a:lstStyle/>
          <a:p>
            <a:pPr>
              <a:lnSpc>
                <a:spcPct val="118000"/>
              </a:lnSpc>
              <a:spcAft>
                <a:spcPts val="800"/>
              </a:spcAft>
            </a:pPr>
            <a:r>
              <a:rPr lang="en-GB" dirty="0"/>
              <a:t>What do we mean by workplace culture?</a:t>
            </a:r>
          </a:p>
          <a:p>
            <a:pPr>
              <a:lnSpc>
                <a:spcPct val="118000"/>
              </a:lnSpc>
              <a:spcAft>
                <a:spcPts val="800"/>
              </a:spcAft>
            </a:pPr>
            <a:r>
              <a:rPr lang="en-GB" dirty="0"/>
              <a:t>If we ask an LLM (large language model) or search using online AI for a definition, do we agree with the result?</a:t>
            </a:r>
          </a:p>
        </p:txBody>
      </p:sp>
      <p:sp>
        <p:nvSpPr>
          <p:cNvPr id="7" name="Content Placeholder 6">
            <a:extLst>
              <a:ext uri="{FF2B5EF4-FFF2-40B4-BE49-F238E27FC236}">
                <a16:creationId xmlns:a16="http://schemas.microsoft.com/office/drawing/2014/main" id="{A2E64551-BB55-42D7-A163-0EF4924DC851}"/>
              </a:ext>
            </a:extLst>
          </p:cNvPr>
          <p:cNvSpPr>
            <a:spLocks noGrp="1"/>
          </p:cNvSpPr>
          <p:nvPr>
            <p:ph idx="10"/>
          </p:nvPr>
        </p:nvSpPr>
        <p:spPr>
          <a:xfrm>
            <a:off x="8179724" y="1825625"/>
            <a:ext cx="3174076" cy="4351338"/>
          </a:xfrm>
          <a:custGeom>
            <a:avLst/>
            <a:gdLst>
              <a:gd name="connsiteX0" fmla="*/ 0 w 3174076"/>
              <a:gd name="connsiteY0" fmla="*/ 0 h 4351338"/>
              <a:gd name="connsiteX1" fmla="*/ 3174076 w 3174076"/>
              <a:gd name="connsiteY1" fmla="*/ 0 h 4351338"/>
              <a:gd name="connsiteX2" fmla="*/ 3174076 w 3174076"/>
              <a:gd name="connsiteY2" fmla="*/ 4351338 h 4351338"/>
              <a:gd name="connsiteX3" fmla="*/ 0 w 3174076"/>
              <a:gd name="connsiteY3" fmla="*/ 4351338 h 4351338"/>
              <a:gd name="connsiteX4" fmla="*/ 0 w 3174076"/>
              <a:gd name="connsiteY4" fmla="*/ 0 h 43513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74076" h="4351338" fill="none" extrusionOk="0">
                <a:moveTo>
                  <a:pt x="0" y="0"/>
                </a:moveTo>
                <a:cubicBezTo>
                  <a:pt x="683513" y="-33775"/>
                  <a:pt x="1982506" y="138873"/>
                  <a:pt x="3174076" y="0"/>
                </a:cubicBezTo>
                <a:cubicBezTo>
                  <a:pt x="3100305" y="585222"/>
                  <a:pt x="3018193" y="3710241"/>
                  <a:pt x="3174076" y="4351338"/>
                </a:cubicBezTo>
                <a:cubicBezTo>
                  <a:pt x="2289957" y="4214008"/>
                  <a:pt x="1369523" y="4213482"/>
                  <a:pt x="0" y="4351338"/>
                </a:cubicBezTo>
                <a:cubicBezTo>
                  <a:pt x="152408" y="2268068"/>
                  <a:pt x="73868" y="1803478"/>
                  <a:pt x="0" y="0"/>
                </a:cubicBezTo>
                <a:close/>
              </a:path>
              <a:path w="3174076" h="4351338" stroke="0" extrusionOk="0">
                <a:moveTo>
                  <a:pt x="0" y="0"/>
                </a:moveTo>
                <a:cubicBezTo>
                  <a:pt x="582902" y="-101487"/>
                  <a:pt x="2639420" y="-162162"/>
                  <a:pt x="3174076" y="0"/>
                </a:cubicBezTo>
                <a:cubicBezTo>
                  <a:pt x="3234789" y="1739382"/>
                  <a:pt x="3113004" y="3375976"/>
                  <a:pt x="3174076" y="4351338"/>
                </a:cubicBezTo>
                <a:cubicBezTo>
                  <a:pt x="2062552" y="4401403"/>
                  <a:pt x="1170419" y="4192889"/>
                  <a:pt x="0" y="4351338"/>
                </a:cubicBezTo>
                <a:cubicBezTo>
                  <a:pt x="-24452" y="3602151"/>
                  <a:pt x="-67663" y="2092173"/>
                  <a:pt x="0" y="0"/>
                </a:cubicBezTo>
                <a:close/>
              </a:path>
            </a:pathLst>
          </a:custGeom>
          <a:ln>
            <a:extLst>
              <a:ext uri="{C807C97D-BFC1-408E-A445-0C87EB9F89A2}">
                <ask:lineSketchStyleProps xmlns:ask="http://schemas.microsoft.com/office/drawing/2018/sketchyshapes" sd="981765707">
                  <ask:type>
                    <ask:lineSketchCurved/>
                  </ask:type>
                </ask:lineSketchStyleProps>
              </a:ext>
            </a:extLst>
          </a:ln>
        </p:spPr>
        <p:txBody>
          <a:bodyPr>
            <a:normAutofit fontScale="92500" lnSpcReduction="20000"/>
          </a:bodyPr>
          <a:lstStyle/>
          <a:p>
            <a:pPr marL="0" lvl="0" indent="0">
              <a:buNone/>
            </a:pPr>
            <a:r>
              <a:rPr lang="en-US" b="1" dirty="0"/>
              <a:t>Online AI tools:</a:t>
            </a:r>
          </a:p>
          <a:p>
            <a:pPr marL="0" lvl="0" indent="0">
              <a:buNone/>
            </a:pPr>
            <a:r>
              <a:rPr lang="en-US" dirty="0"/>
              <a:t>Google AI search:</a:t>
            </a:r>
            <a:br>
              <a:rPr lang="en-US" dirty="0"/>
            </a:br>
            <a:r>
              <a:rPr lang="en-GB" dirty="0">
                <a:hlinkClick r:id="rId3"/>
              </a:rPr>
              <a:t>https://bard.google.com</a:t>
            </a:r>
            <a:br>
              <a:rPr lang="en-US" dirty="0"/>
            </a:br>
            <a:br>
              <a:rPr lang="en-US" dirty="0"/>
            </a:br>
            <a:r>
              <a:rPr lang="en-US" dirty="0"/>
              <a:t>ChatGPT AI tool:</a:t>
            </a:r>
            <a:br>
              <a:rPr lang="en-US" dirty="0"/>
            </a:br>
            <a:r>
              <a:rPr lang="en-GB" dirty="0">
                <a:hlinkClick r:id="rId4"/>
              </a:rPr>
              <a:t>https://openai.com/blog/chatgpt</a:t>
            </a:r>
            <a:endParaRPr lang="en-GB" dirty="0"/>
          </a:p>
          <a:p>
            <a:pPr marL="0" lvl="0" indent="0">
              <a:buNone/>
            </a:pPr>
            <a:endParaRPr lang="en-GB" dirty="0"/>
          </a:p>
          <a:p>
            <a:pPr marL="0" lvl="0" indent="0">
              <a:buNone/>
            </a:pPr>
            <a:r>
              <a:rPr lang="en-GB" dirty="0"/>
              <a:t>Microsoft AI search:</a:t>
            </a:r>
          </a:p>
          <a:p>
            <a:pPr marL="0" lvl="0" indent="0">
              <a:buNone/>
            </a:pPr>
            <a:r>
              <a:rPr lang="en-GB" dirty="0">
                <a:hlinkClick r:id="rId5"/>
              </a:rPr>
              <a:t>https://www.bing.com/</a:t>
            </a:r>
            <a:endParaRPr lang="en-US" dirty="0"/>
          </a:p>
        </p:txBody>
      </p:sp>
      <p:sp>
        <p:nvSpPr>
          <p:cNvPr id="11" name="Text Placeholder 10">
            <a:extLst>
              <a:ext uri="{FF2B5EF4-FFF2-40B4-BE49-F238E27FC236}">
                <a16:creationId xmlns:a16="http://schemas.microsoft.com/office/drawing/2014/main" id="{F7D875A6-BBFF-AC68-23F3-BAAB4815B976}"/>
              </a:ext>
            </a:extLst>
          </p:cNvPr>
          <p:cNvSpPr>
            <a:spLocks noGrp="1"/>
          </p:cNvSpPr>
          <p:nvPr>
            <p:ph type="body" sz="quarter" idx="11"/>
          </p:nvPr>
        </p:nvSpPr>
        <p:spPr>
          <a:xfrm>
            <a:off x="838200" y="6356349"/>
            <a:ext cx="5400000" cy="365125"/>
          </a:xfrm>
        </p:spPr>
        <p:txBody>
          <a:bodyPr/>
          <a:lstStyle/>
          <a:p>
            <a:r>
              <a:rPr lang="en-GB" dirty="0"/>
              <a:t>Lesson 2: </a:t>
            </a:r>
            <a:r>
              <a:rPr lang="en-US" dirty="0"/>
              <a:t>Designing systems that reflect society and situational awareness</a:t>
            </a:r>
            <a:endParaRPr lang="en-GB" dirty="0"/>
          </a:p>
        </p:txBody>
      </p:sp>
      <p:sp>
        <p:nvSpPr>
          <p:cNvPr id="9" name="Text Placeholder 8">
            <a:extLst>
              <a:ext uri="{FF2B5EF4-FFF2-40B4-BE49-F238E27FC236}">
                <a16:creationId xmlns:a16="http://schemas.microsoft.com/office/drawing/2014/main" id="{661AB3ED-1853-6C25-C5DE-EC7CBFD81F18}"/>
              </a:ext>
            </a:extLst>
          </p:cNvPr>
          <p:cNvSpPr>
            <a:spLocks noGrp="1"/>
          </p:cNvSpPr>
          <p:nvPr>
            <p:ph type="body" sz="quarter" idx="14"/>
          </p:nvPr>
        </p:nvSpPr>
        <p:spPr/>
        <p:txBody>
          <a:bodyPr/>
          <a:lstStyle/>
          <a:p>
            <a:r>
              <a:rPr lang="en-GB" dirty="0"/>
              <a:t>Activity 1</a:t>
            </a:r>
          </a:p>
        </p:txBody>
      </p:sp>
    </p:spTree>
    <p:extLst>
      <p:ext uri="{BB962C8B-B14F-4D97-AF65-F5344CB8AC3E}">
        <p14:creationId xmlns:p14="http://schemas.microsoft.com/office/powerpoint/2010/main" val="236864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4441A1A-96D1-31B2-17D6-7960B9A3E7B7}"/>
              </a:ext>
            </a:extLst>
          </p:cNvPr>
          <p:cNvSpPr>
            <a:spLocks noGrp="1"/>
          </p:cNvSpPr>
          <p:nvPr>
            <p:ph type="title"/>
          </p:nvPr>
        </p:nvSpPr>
        <p:spPr>
          <a:xfrm>
            <a:off x="838200" y="365125"/>
            <a:ext cx="10515600" cy="1325563"/>
          </a:xfrm>
        </p:spPr>
        <p:txBody>
          <a:bodyPr/>
          <a:lstStyle/>
          <a:p>
            <a:r>
              <a:rPr lang="en-GB" dirty="0"/>
              <a:t>Workplace culture</a:t>
            </a:r>
          </a:p>
        </p:txBody>
      </p:sp>
      <p:sp>
        <p:nvSpPr>
          <p:cNvPr id="6" name="Content Placeholder 5">
            <a:extLst>
              <a:ext uri="{FF2B5EF4-FFF2-40B4-BE49-F238E27FC236}">
                <a16:creationId xmlns:a16="http://schemas.microsoft.com/office/drawing/2014/main" id="{965509F4-901C-3661-2A44-9A91B8F23CAA}"/>
              </a:ext>
            </a:extLst>
          </p:cNvPr>
          <p:cNvSpPr>
            <a:spLocks noGrp="1"/>
          </p:cNvSpPr>
          <p:nvPr>
            <p:ph idx="1"/>
          </p:nvPr>
        </p:nvSpPr>
        <p:spPr>
          <a:xfrm>
            <a:off x="838200" y="1825625"/>
            <a:ext cx="10799618" cy="4351338"/>
          </a:xfrm>
        </p:spPr>
        <p:txBody>
          <a:bodyPr>
            <a:noAutofit/>
          </a:bodyPr>
          <a:lstStyle/>
          <a:p>
            <a:pPr marL="0" indent="0">
              <a:buNone/>
            </a:pPr>
            <a:r>
              <a:rPr lang="en-GB" dirty="0"/>
              <a:t>These three themes can be used to define the culture of a workplace.</a:t>
            </a:r>
          </a:p>
        </p:txBody>
      </p:sp>
      <p:sp>
        <p:nvSpPr>
          <p:cNvPr id="7" name="Content Placeholder 6">
            <a:extLst>
              <a:ext uri="{FF2B5EF4-FFF2-40B4-BE49-F238E27FC236}">
                <a16:creationId xmlns:a16="http://schemas.microsoft.com/office/drawing/2014/main" id="{A2E64551-BB55-42D7-A163-0EF4924DC851}"/>
              </a:ext>
            </a:extLst>
          </p:cNvPr>
          <p:cNvSpPr>
            <a:spLocks noGrp="1"/>
          </p:cNvSpPr>
          <p:nvPr>
            <p:ph idx="10"/>
          </p:nvPr>
        </p:nvSpPr>
        <p:spPr>
          <a:xfrm>
            <a:off x="864524" y="2658697"/>
            <a:ext cx="3485408" cy="3521403"/>
          </a:xfrm>
          <a:custGeom>
            <a:avLst/>
            <a:gdLst>
              <a:gd name="connsiteX0" fmla="*/ 0 w 3485408"/>
              <a:gd name="connsiteY0" fmla="*/ 0 h 3521403"/>
              <a:gd name="connsiteX1" fmla="*/ 3485407 w 3485408"/>
              <a:gd name="connsiteY1" fmla="*/ 0 h 3521403"/>
              <a:gd name="connsiteX2" fmla="*/ 3485407 w 3485408"/>
              <a:gd name="connsiteY2" fmla="*/ 3521403 h 3521403"/>
              <a:gd name="connsiteX3" fmla="*/ 0 w 3485408"/>
              <a:gd name="connsiteY3" fmla="*/ 3521403 h 3521403"/>
              <a:gd name="connsiteX4" fmla="*/ 0 w 3485408"/>
              <a:gd name="connsiteY4" fmla="*/ 0 h 3521403"/>
              <a:gd name="connsiteX0" fmla="*/ 0 w 3485408"/>
              <a:gd name="connsiteY0" fmla="*/ 0 h 3521403"/>
              <a:gd name="connsiteX1" fmla="*/ 3485407 w 3485408"/>
              <a:gd name="connsiteY1" fmla="*/ 0 h 3521403"/>
              <a:gd name="connsiteX2" fmla="*/ 3485407 w 3485408"/>
              <a:gd name="connsiteY2" fmla="*/ 3521403 h 3521403"/>
              <a:gd name="connsiteX3" fmla="*/ 0 w 3485408"/>
              <a:gd name="connsiteY3" fmla="*/ 3521403 h 3521403"/>
              <a:gd name="connsiteX4" fmla="*/ 0 w 3485408"/>
              <a:gd name="connsiteY4" fmla="*/ 0 h 3521403"/>
              <a:gd name="connsiteX0" fmla="*/ 0 w 3485408"/>
              <a:gd name="connsiteY0" fmla="*/ 0 h 3521403"/>
              <a:gd name="connsiteX1" fmla="*/ 3485407 w 3485408"/>
              <a:gd name="connsiteY1" fmla="*/ 0 h 3521403"/>
              <a:gd name="connsiteX2" fmla="*/ 3485407 w 3485408"/>
              <a:gd name="connsiteY2" fmla="*/ 3521403 h 3521403"/>
              <a:gd name="connsiteX3" fmla="*/ 0 w 3485408"/>
              <a:gd name="connsiteY3" fmla="*/ 3521403 h 3521403"/>
              <a:gd name="connsiteX4" fmla="*/ 0 w 3485408"/>
              <a:gd name="connsiteY4" fmla="*/ 0 h 35214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85408" h="3521403" fill="none" extrusionOk="0">
                <a:moveTo>
                  <a:pt x="0" y="0"/>
                </a:moveTo>
                <a:cubicBezTo>
                  <a:pt x="940811" y="-208164"/>
                  <a:pt x="2422931" y="128616"/>
                  <a:pt x="3485407" y="0"/>
                </a:cubicBezTo>
                <a:cubicBezTo>
                  <a:pt x="3435001" y="525906"/>
                  <a:pt x="3264506" y="3001514"/>
                  <a:pt x="3485407" y="3521403"/>
                </a:cubicBezTo>
                <a:cubicBezTo>
                  <a:pt x="2666410" y="3432285"/>
                  <a:pt x="1178672" y="3261438"/>
                  <a:pt x="0" y="3521403"/>
                </a:cubicBezTo>
                <a:cubicBezTo>
                  <a:pt x="91690" y="1858057"/>
                  <a:pt x="107068" y="1424313"/>
                  <a:pt x="0" y="0"/>
                </a:cubicBezTo>
                <a:close/>
              </a:path>
              <a:path w="3485408" h="3521403" stroke="0" extrusionOk="0">
                <a:moveTo>
                  <a:pt x="0" y="0"/>
                </a:moveTo>
                <a:cubicBezTo>
                  <a:pt x="602201" y="91063"/>
                  <a:pt x="2971179" y="4634"/>
                  <a:pt x="3485407" y="0"/>
                </a:cubicBezTo>
                <a:cubicBezTo>
                  <a:pt x="3491583" y="1423668"/>
                  <a:pt x="3368762" y="2571623"/>
                  <a:pt x="3485407" y="3521403"/>
                </a:cubicBezTo>
                <a:cubicBezTo>
                  <a:pt x="2270561" y="3611041"/>
                  <a:pt x="1566786" y="3323752"/>
                  <a:pt x="0" y="3521403"/>
                </a:cubicBezTo>
                <a:cubicBezTo>
                  <a:pt x="-104574" y="3092044"/>
                  <a:pt x="-16162" y="1975558"/>
                  <a:pt x="0" y="0"/>
                </a:cubicBezTo>
                <a:close/>
              </a:path>
              <a:path w="3485408" h="3521403" fill="none" stroke="0" extrusionOk="0">
                <a:moveTo>
                  <a:pt x="0" y="0"/>
                </a:moveTo>
                <a:cubicBezTo>
                  <a:pt x="743474" y="261085"/>
                  <a:pt x="1931504" y="296197"/>
                  <a:pt x="3485407" y="0"/>
                </a:cubicBezTo>
                <a:cubicBezTo>
                  <a:pt x="3496351" y="488252"/>
                  <a:pt x="3250871" y="2996440"/>
                  <a:pt x="3485407" y="3521403"/>
                </a:cubicBezTo>
                <a:cubicBezTo>
                  <a:pt x="2418625" y="3446885"/>
                  <a:pt x="1514495" y="3424750"/>
                  <a:pt x="0" y="3521403"/>
                </a:cubicBezTo>
                <a:cubicBezTo>
                  <a:pt x="174362" y="1819716"/>
                  <a:pt x="56505" y="1539684"/>
                  <a:pt x="0" y="0"/>
                </a:cubicBezTo>
                <a:close/>
              </a:path>
              <a:path w="3485408" h="3521403" fill="none" stroke="0" extrusionOk="0">
                <a:moveTo>
                  <a:pt x="0" y="0"/>
                </a:moveTo>
                <a:cubicBezTo>
                  <a:pt x="877035" y="-120988"/>
                  <a:pt x="2135459" y="38478"/>
                  <a:pt x="3485407" y="0"/>
                </a:cubicBezTo>
                <a:cubicBezTo>
                  <a:pt x="3491690" y="473343"/>
                  <a:pt x="3237235" y="3079392"/>
                  <a:pt x="3485407" y="3521403"/>
                </a:cubicBezTo>
                <a:cubicBezTo>
                  <a:pt x="2556336" y="3449217"/>
                  <a:pt x="1279473" y="3405865"/>
                  <a:pt x="0" y="3521403"/>
                </a:cubicBezTo>
                <a:cubicBezTo>
                  <a:pt x="171125" y="1822696"/>
                  <a:pt x="85713" y="1446229"/>
                  <a:pt x="0" y="0"/>
                </a:cubicBezTo>
                <a:close/>
              </a:path>
            </a:pathLst>
          </a:custGeom>
          <a:ln>
            <a:extLst>
              <a:ext uri="{C807C97D-BFC1-408E-A445-0C87EB9F89A2}">
                <ask:lineSketchStyleProps xmlns:ask="http://schemas.microsoft.com/office/drawing/2018/sketchyshapes" sd="981765707">
                  <a:custGeom>
                    <a:avLst/>
                    <a:gdLst>
                      <a:gd name="connsiteX0" fmla="*/ 0 w 3485408"/>
                      <a:gd name="connsiteY0" fmla="*/ 0 h 3521403"/>
                      <a:gd name="connsiteX1" fmla="*/ 3485407 w 3485408"/>
                      <a:gd name="connsiteY1" fmla="*/ 0 h 3521403"/>
                      <a:gd name="connsiteX2" fmla="*/ 3485407 w 3485408"/>
                      <a:gd name="connsiteY2" fmla="*/ 3521403 h 3521403"/>
                      <a:gd name="connsiteX3" fmla="*/ 0 w 3485408"/>
                      <a:gd name="connsiteY3" fmla="*/ 3521403 h 3521403"/>
                      <a:gd name="connsiteX4" fmla="*/ 0 w 3485408"/>
                      <a:gd name="connsiteY4" fmla="*/ 0 h 3521403"/>
                      <a:gd name="connsiteX0" fmla="*/ 0 w 3485408"/>
                      <a:gd name="connsiteY0" fmla="*/ 0 h 3521403"/>
                      <a:gd name="connsiteX1" fmla="*/ 3485407 w 3485408"/>
                      <a:gd name="connsiteY1" fmla="*/ 0 h 3521403"/>
                      <a:gd name="connsiteX2" fmla="*/ 3485407 w 3485408"/>
                      <a:gd name="connsiteY2" fmla="*/ 3521403 h 3521403"/>
                      <a:gd name="connsiteX3" fmla="*/ 0 w 3485408"/>
                      <a:gd name="connsiteY3" fmla="*/ 3521403 h 3521403"/>
                      <a:gd name="connsiteX4" fmla="*/ 0 w 3485408"/>
                      <a:gd name="connsiteY4" fmla="*/ 0 h 35214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85408" h="3521403" fill="none" extrusionOk="0">
                        <a:moveTo>
                          <a:pt x="0" y="0"/>
                        </a:moveTo>
                        <a:cubicBezTo>
                          <a:pt x="910070" y="-178946"/>
                          <a:pt x="2340582" y="123182"/>
                          <a:pt x="3485407" y="0"/>
                        </a:cubicBezTo>
                        <a:cubicBezTo>
                          <a:pt x="3411201" y="485225"/>
                          <a:pt x="3279813" y="3001843"/>
                          <a:pt x="3485407" y="3521403"/>
                        </a:cubicBezTo>
                        <a:cubicBezTo>
                          <a:pt x="2624974" y="3426276"/>
                          <a:pt x="1339529" y="3334848"/>
                          <a:pt x="0" y="3521403"/>
                        </a:cubicBezTo>
                        <a:cubicBezTo>
                          <a:pt x="137701" y="1844327"/>
                          <a:pt x="91957" y="1444797"/>
                          <a:pt x="0" y="0"/>
                        </a:cubicBezTo>
                        <a:close/>
                      </a:path>
                      <a:path w="3485408" h="3521403" stroke="0" extrusionOk="0">
                        <a:moveTo>
                          <a:pt x="0" y="0"/>
                        </a:moveTo>
                        <a:cubicBezTo>
                          <a:pt x="617689" y="20238"/>
                          <a:pt x="2924468" y="-82459"/>
                          <a:pt x="3485407" y="0"/>
                        </a:cubicBezTo>
                        <a:cubicBezTo>
                          <a:pt x="3509127" y="1419016"/>
                          <a:pt x="3385830" y="2626855"/>
                          <a:pt x="3485407" y="3521403"/>
                        </a:cubicBezTo>
                        <a:cubicBezTo>
                          <a:pt x="2267791" y="3587178"/>
                          <a:pt x="1411404" y="3362063"/>
                          <a:pt x="0" y="3521403"/>
                        </a:cubicBezTo>
                        <a:cubicBezTo>
                          <a:pt x="-86667" y="3051279"/>
                          <a:pt x="-33548" y="1891097"/>
                          <a:pt x="0" y="0"/>
                        </a:cubicBezTo>
                        <a:close/>
                      </a:path>
                      <a:path w="3485408" h="3521403" fill="none" stroke="0" extrusionOk="0">
                        <a:moveTo>
                          <a:pt x="0" y="0"/>
                        </a:moveTo>
                        <a:cubicBezTo>
                          <a:pt x="629991" y="184190"/>
                          <a:pt x="2017442" y="46513"/>
                          <a:pt x="3485407" y="0"/>
                        </a:cubicBezTo>
                        <a:cubicBezTo>
                          <a:pt x="3473129" y="463456"/>
                          <a:pt x="3287681" y="3050947"/>
                          <a:pt x="3485407" y="3521403"/>
                        </a:cubicBezTo>
                        <a:cubicBezTo>
                          <a:pt x="2439634" y="3435312"/>
                          <a:pt x="1487988" y="3428601"/>
                          <a:pt x="0" y="3521403"/>
                        </a:cubicBezTo>
                        <a:cubicBezTo>
                          <a:pt x="171462" y="1832821"/>
                          <a:pt x="50919" y="1466424"/>
                          <a:pt x="0" y="0"/>
                        </a:cubicBezTo>
                        <a:close/>
                      </a:path>
                    </a:pathLst>
                  </a:custGeom>
                  <ask:type>
                    <ask:lineSketchCurved/>
                  </ask:type>
                </ask:lineSketchStyleProps>
              </a:ext>
            </a:extLst>
          </a:ln>
        </p:spPr>
        <p:txBody>
          <a:bodyPr>
            <a:normAutofit/>
          </a:bodyPr>
          <a:lstStyle/>
          <a:p>
            <a:pPr marL="0" indent="0">
              <a:buNone/>
            </a:pPr>
            <a:r>
              <a:rPr lang="en-GB" sz="2400" b="1" dirty="0">
                <a:solidFill>
                  <a:schemeClr val="tx1">
                    <a:lumMod val="85000"/>
                    <a:lumOff val="15000"/>
                  </a:schemeClr>
                </a:solidFill>
                <a:latin typeface="Arial" panose="020B0604020202020204" pitchFamily="34" charset="0"/>
                <a:cs typeface="Arial" panose="020B0604020202020204" pitchFamily="34" charset="0"/>
              </a:rPr>
              <a:t>Values</a:t>
            </a:r>
            <a:br>
              <a:rPr lang="en-GB" sz="2400" b="1" dirty="0">
                <a:solidFill>
                  <a:schemeClr val="tx1">
                    <a:lumMod val="85000"/>
                    <a:lumOff val="15000"/>
                  </a:schemeClr>
                </a:solidFill>
                <a:latin typeface="Arial" panose="020B0604020202020204" pitchFamily="34" charset="0"/>
                <a:cs typeface="Arial" panose="020B0604020202020204" pitchFamily="34" charset="0"/>
              </a:rPr>
            </a:br>
            <a:br>
              <a:rPr lang="en-GB" sz="2000" dirty="0">
                <a:solidFill>
                  <a:schemeClr val="tx1">
                    <a:lumMod val="85000"/>
                    <a:lumOff val="15000"/>
                  </a:schemeClr>
                </a:solidFill>
                <a:latin typeface="Arial" panose="020B0604020202020204" pitchFamily="34" charset="0"/>
                <a:cs typeface="Arial" panose="020B0604020202020204" pitchFamily="34" charset="0"/>
              </a:rPr>
            </a:br>
            <a:r>
              <a:rPr lang="en-GB" sz="2000" dirty="0">
                <a:solidFill>
                  <a:schemeClr val="tx1">
                    <a:lumMod val="85000"/>
                    <a:lumOff val="15000"/>
                  </a:schemeClr>
                </a:solidFill>
                <a:latin typeface="Arial" panose="020B0604020202020204" pitchFamily="34" charset="0"/>
                <a:cs typeface="Arial" panose="020B0604020202020204" pitchFamily="34" charset="0"/>
              </a:rPr>
              <a:t>What is important? </a:t>
            </a:r>
            <a:br>
              <a:rPr lang="en-GB" sz="2000" dirty="0">
                <a:solidFill>
                  <a:schemeClr val="tx1">
                    <a:lumMod val="85000"/>
                    <a:lumOff val="15000"/>
                  </a:schemeClr>
                </a:solidFill>
                <a:latin typeface="Arial" panose="020B0604020202020204" pitchFamily="34" charset="0"/>
                <a:cs typeface="Arial" panose="020B0604020202020204" pitchFamily="34" charset="0"/>
              </a:rPr>
            </a:br>
            <a:br>
              <a:rPr lang="en-GB" sz="2000" dirty="0">
                <a:solidFill>
                  <a:schemeClr val="tx1">
                    <a:lumMod val="85000"/>
                    <a:lumOff val="15000"/>
                  </a:schemeClr>
                </a:solidFill>
                <a:latin typeface="Arial" panose="020B0604020202020204" pitchFamily="34" charset="0"/>
                <a:cs typeface="Arial" panose="020B0604020202020204" pitchFamily="34" charset="0"/>
              </a:rPr>
            </a:br>
            <a:r>
              <a:rPr lang="en-GB" sz="2000" dirty="0">
                <a:solidFill>
                  <a:schemeClr val="tx1">
                    <a:lumMod val="85000"/>
                    <a:lumOff val="15000"/>
                  </a:schemeClr>
                </a:solidFill>
                <a:latin typeface="Arial" panose="020B0604020202020204" pitchFamily="34" charset="0"/>
                <a:cs typeface="Arial" panose="020B0604020202020204" pitchFamily="34" charset="0"/>
              </a:rPr>
              <a:t>What standards do </a:t>
            </a:r>
            <a:br>
              <a:rPr lang="en-GB" sz="2000" dirty="0">
                <a:solidFill>
                  <a:schemeClr val="tx1">
                    <a:lumMod val="85000"/>
                    <a:lumOff val="15000"/>
                  </a:schemeClr>
                </a:solidFill>
                <a:latin typeface="Arial" panose="020B0604020202020204" pitchFamily="34" charset="0"/>
                <a:cs typeface="Arial" panose="020B0604020202020204" pitchFamily="34" charset="0"/>
              </a:rPr>
            </a:br>
            <a:r>
              <a:rPr lang="en-GB" sz="2000" dirty="0">
                <a:solidFill>
                  <a:schemeClr val="tx1">
                    <a:lumMod val="85000"/>
                    <a:lumOff val="15000"/>
                  </a:schemeClr>
                </a:solidFill>
                <a:latin typeface="Arial" panose="020B0604020202020204" pitchFamily="34" charset="0"/>
                <a:cs typeface="Arial" panose="020B0604020202020204" pitchFamily="34" charset="0"/>
              </a:rPr>
              <a:t>the leadership set?</a:t>
            </a:r>
          </a:p>
        </p:txBody>
      </p:sp>
      <p:sp>
        <p:nvSpPr>
          <p:cNvPr id="11" name="Text Placeholder 10">
            <a:extLst>
              <a:ext uri="{FF2B5EF4-FFF2-40B4-BE49-F238E27FC236}">
                <a16:creationId xmlns:a16="http://schemas.microsoft.com/office/drawing/2014/main" id="{F7D875A6-BBFF-AC68-23F3-BAAB4815B976}"/>
              </a:ext>
            </a:extLst>
          </p:cNvPr>
          <p:cNvSpPr>
            <a:spLocks noGrp="1"/>
          </p:cNvSpPr>
          <p:nvPr>
            <p:ph type="body" sz="quarter" idx="11"/>
          </p:nvPr>
        </p:nvSpPr>
        <p:spPr>
          <a:xfrm>
            <a:off x="838200" y="6356349"/>
            <a:ext cx="5400000" cy="365125"/>
          </a:xfrm>
        </p:spPr>
        <p:txBody>
          <a:bodyPr/>
          <a:lstStyle/>
          <a:p>
            <a:r>
              <a:rPr lang="en-GB" dirty="0"/>
              <a:t>Lesson 2: </a:t>
            </a:r>
            <a:r>
              <a:rPr lang="en-US" dirty="0"/>
              <a:t>Designing systems that reflect society and situational awareness</a:t>
            </a:r>
            <a:endParaRPr lang="en-GB" dirty="0"/>
          </a:p>
        </p:txBody>
      </p:sp>
      <p:sp>
        <p:nvSpPr>
          <p:cNvPr id="9" name="Text Placeholder 8">
            <a:extLst>
              <a:ext uri="{FF2B5EF4-FFF2-40B4-BE49-F238E27FC236}">
                <a16:creationId xmlns:a16="http://schemas.microsoft.com/office/drawing/2014/main" id="{661AB3ED-1853-6C25-C5DE-EC7CBFD81F18}"/>
              </a:ext>
            </a:extLst>
          </p:cNvPr>
          <p:cNvSpPr>
            <a:spLocks noGrp="1"/>
          </p:cNvSpPr>
          <p:nvPr>
            <p:ph type="body" sz="quarter" idx="14"/>
          </p:nvPr>
        </p:nvSpPr>
        <p:spPr/>
        <p:txBody>
          <a:bodyPr/>
          <a:lstStyle/>
          <a:p>
            <a:r>
              <a:rPr lang="en-GB" dirty="0"/>
              <a:t>Activity 1</a:t>
            </a:r>
          </a:p>
        </p:txBody>
      </p:sp>
      <p:sp>
        <p:nvSpPr>
          <p:cNvPr id="2" name="Content Placeholder 6">
            <a:extLst>
              <a:ext uri="{FF2B5EF4-FFF2-40B4-BE49-F238E27FC236}">
                <a16:creationId xmlns:a16="http://schemas.microsoft.com/office/drawing/2014/main" id="{2DD430AE-D0DA-25C9-4164-83168EFEBE51}"/>
              </a:ext>
            </a:extLst>
          </p:cNvPr>
          <p:cNvSpPr txBox="1">
            <a:spLocks/>
          </p:cNvSpPr>
          <p:nvPr/>
        </p:nvSpPr>
        <p:spPr>
          <a:xfrm>
            <a:off x="4508658" y="2658697"/>
            <a:ext cx="3485408" cy="3521403"/>
          </a:xfrm>
          <a:custGeom>
            <a:avLst/>
            <a:gdLst>
              <a:gd name="connsiteX0" fmla="*/ 0 w 3485408"/>
              <a:gd name="connsiteY0" fmla="*/ 0 h 3521403"/>
              <a:gd name="connsiteX1" fmla="*/ 3485407 w 3485408"/>
              <a:gd name="connsiteY1" fmla="*/ 0 h 3521403"/>
              <a:gd name="connsiteX2" fmla="*/ 3485407 w 3485408"/>
              <a:gd name="connsiteY2" fmla="*/ 3521403 h 3521403"/>
              <a:gd name="connsiteX3" fmla="*/ 0 w 3485408"/>
              <a:gd name="connsiteY3" fmla="*/ 3521403 h 3521403"/>
              <a:gd name="connsiteX4" fmla="*/ 0 w 3485408"/>
              <a:gd name="connsiteY4" fmla="*/ 0 h 3521403"/>
              <a:gd name="connsiteX0" fmla="*/ 0 w 3485408"/>
              <a:gd name="connsiteY0" fmla="*/ 0 h 3521403"/>
              <a:gd name="connsiteX1" fmla="*/ 3485407 w 3485408"/>
              <a:gd name="connsiteY1" fmla="*/ 0 h 3521403"/>
              <a:gd name="connsiteX2" fmla="*/ 3485407 w 3485408"/>
              <a:gd name="connsiteY2" fmla="*/ 3521403 h 3521403"/>
              <a:gd name="connsiteX3" fmla="*/ 0 w 3485408"/>
              <a:gd name="connsiteY3" fmla="*/ 3521403 h 3521403"/>
              <a:gd name="connsiteX4" fmla="*/ 0 w 3485408"/>
              <a:gd name="connsiteY4" fmla="*/ 0 h 3521403"/>
              <a:gd name="connsiteX0" fmla="*/ 0 w 3485408"/>
              <a:gd name="connsiteY0" fmla="*/ 0 h 3521403"/>
              <a:gd name="connsiteX1" fmla="*/ 3485407 w 3485408"/>
              <a:gd name="connsiteY1" fmla="*/ 0 h 3521403"/>
              <a:gd name="connsiteX2" fmla="*/ 3485407 w 3485408"/>
              <a:gd name="connsiteY2" fmla="*/ 3521403 h 3521403"/>
              <a:gd name="connsiteX3" fmla="*/ 0 w 3485408"/>
              <a:gd name="connsiteY3" fmla="*/ 3521403 h 3521403"/>
              <a:gd name="connsiteX4" fmla="*/ 0 w 3485408"/>
              <a:gd name="connsiteY4" fmla="*/ 0 h 35214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85408" h="3521403" fill="none" extrusionOk="0">
                <a:moveTo>
                  <a:pt x="0" y="0"/>
                </a:moveTo>
                <a:cubicBezTo>
                  <a:pt x="940811" y="-208164"/>
                  <a:pt x="2422931" y="128616"/>
                  <a:pt x="3485407" y="0"/>
                </a:cubicBezTo>
                <a:cubicBezTo>
                  <a:pt x="3435001" y="525906"/>
                  <a:pt x="3264506" y="3001514"/>
                  <a:pt x="3485407" y="3521403"/>
                </a:cubicBezTo>
                <a:cubicBezTo>
                  <a:pt x="2666410" y="3432285"/>
                  <a:pt x="1178672" y="3261438"/>
                  <a:pt x="0" y="3521403"/>
                </a:cubicBezTo>
                <a:cubicBezTo>
                  <a:pt x="91690" y="1858057"/>
                  <a:pt x="107068" y="1424313"/>
                  <a:pt x="0" y="0"/>
                </a:cubicBezTo>
                <a:close/>
              </a:path>
              <a:path w="3485408" h="3521403" stroke="0" extrusionOk="0">
                <a:moveTo>
                  <a:pt x="0" y="0"/>
                </a:moveTo>
                <a:cubicBezTo>
                  <a:pt x="602201" y="91063"/>
                  <a:pt x="2971179" y="4634"/>
                  <a:pt x="3485407" y="0"/>
                </a:cubicBezTo>
                <a:cubicBezTo>
                  <a:pt x="3491583" y="1423668"/>
                  <a:pt x="3368762" y="2571623"/>
                  <a:pt x="3485407" y="3521403"/>
                </a:cubicBezTo>
                <a:cubicBezTo>
                  <a:pt x="2270561" y="3611041"/>
                  <a:pt x="1566786" y="3323752"/>
                  <a:pt x="0" y="3521403"/>
                </a:cubicBezTo>
                <a:cubicBezTo>
                  <a:pt x="-104574" y="3092044"/>
                  <a:pt x="-16162" y="1975558"/>
                  <a:pt x="0" y="0"/>
                </a:cubicBezTo>
                <a:close/>
              </a:path>
              <a:path w="3485408" h="3521403" fill="none" stroke="0" extrusionOk="0">
                <a:moveTo>
                  <a:pt x="0" y="0"/>
                </a:moveTo>
                <a:cubicBezTo>
                  <a:pt x="743474" y="261085"/>
                  <a:pt x="1931504" y="296197"/>
                  <a:pt x="3485407" y="0"/>
                </a:cubicBezTo>
                <a:cubicBezTo>
                  <a:pt x="3496351" y="488252"/>
                  <a:pt x="3250871" y="2996440"/>
                  <a:pt x="3485407" y="3521403"/>
                </a:cubicBezTo>
                <a:cubicBezTo>
                  <a:pt x="2418625" y="3446885"/>
                  <a:pt x="1514495" y="3424750"/>
                  <a:pt x="0" y="3521403"/>
                </a:cubicBezTo>
                <a:cubicBezTo>
                  <a:pt x="174362" y="1819716"/>
                  <a:pt x="56505" y="1539684"/>
                  <a:pt x="0" y="0"/>
                </a:cubicBezTo>
                <a:close/>
              </a:path>
              <a:path w="3485408" h="3521403" fill="none" stroke="0" extrusionOk="0">
                <a:moveTo>
                  <a:pt x="0" y="0"/>
                </a:moveTo>
                <a:cubicBezTo>
                  <a:pt x="877035" y="-120988"/>
                  <a:pt x="2135459" y="38478"/>
                  <a:pt x="3485407" y="0"/>
                </a:cubicBezTo>
                <a:cubicBezTo>
                  <a:pt x="3491690" y="473343"/>
                  <a:pt x="3237235" y="3079392"/>
                  <a:pt x="3485407" y="3521403"/>
                </a:cubicBezTo>
                <a:cubicBezTo>
                  <a:pt x="2556336" y="3449217"/>
                  <a:pt x="1279473" y="3405865"/>
                  <a:pt x="0" y="3521403"/>
                </a:cubicBezTo>
                <a:cubicBezTo>
                  <a:pt x="171125" y="1822696"/>
                  <a:pt x="85713" y="1446229"/>
                  <a:pt x="0" y="0"/>
                </a:cubicBezTo>
                <a:close/>
              </a:path>
            </a:pathLst>
          </a:custGeom>
          <a:solidFill>
            <a:srgbClr val="FFF5C4"/>
          </a:solidFill>
          <a:ln w="19050" cap="sq">
            <a:solidFill>
              <a:srgbClr val="534C29"/>
            </a:solidFill>
            <a:extLst>
              <a:ext uri="{C807C97D-BFC1-408E-A445-0C87EB9F89A2}">
                <ask:lineSketchStyleProps xmlns:ask="http://schemas.microsoft.com/office/drawing/2018/sketchyshapes" sd="981765707">
                  <a:custGeom>
                    <a:avLst/>
                    <a:gdLst>
                      <a:gd name="connsiteX0" fmla="*/ 0 w 3485408"/>
                      <a:gd name="connsiteY0" fmla="*/ 0 h 3521403"/>
                      <a:gd name="connsiteX1" fmla="*/ 3485407 w 3485408"/>
                      <a:gd name="connsiteY1" fmla="*/ 0 h 3521403"/>
                      <a:gd name="connsiteX2" fmla="*/ 3485407 w 3485408"/>
                      <a:gd name="connsiteY2" fmla="*/ 3521403 h 3521403"/>
                      <a:gd name="connsiteX3" fmla="*/ 0 w 3485408"/>
                      <a:gd name="connsiteY3" fmla="*/ 3521403 h 3521403"/>
                      <a:gd name="connsiteX4" fmla="*/ 0 w 3485408"/>
                      <a:gd name="connsiteY4" fmla="*/ 0 h 3521403"/>
                      <a:gd name="connsiteX0" fmla="*/ 0 w 3485408"/>
                      <a:gd name="connsiteY0" fmla="*/ 0 h 3521403"/>
                      <a:gd name="connsiteX1" fmla="*/ 3485407 w 3485408"/>
                      <a:gd name="connsiteY1" fmla="*/ 0 h 3521403"/>
                      <a:gd name="connsiteX2" fmla="*/ 3485407 w 3485408"/>
                      <a:gd name="connsiteY2" fmla="*/ 3521403 h 3521403"/>
                      <a:gd name="connsiteX3" fmla="*/ 0 w 3485408"/>
                      <a:gd name="connsiteY3" fmla="*/ 3521403 h 3521403"/>
                      <a:gd name="connsiteX4" fmla="*/ 0 w 3485408"/>
                      <a:gd name="connsiteY4" fmla="*/ 0 h 35214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85408" h="3521403" fill="none" extrusionOk="0">
                        <a:moveTo>
                          <a:pt x="0" y="0"/>
                        </a:moveTo>
                        <a:cubicBezTo>
                          <a:pt x="910070" y="-178946"/>
                          <a:pt x="2340582" y="123182"/>
                          <a:pt x="3485407" y="0"/>
                        </a:cubicBezTo>
                        <a:cubicBezTo>
                          <a:pt x="3411201" y="485225"/>
                          <a:pt x="3279813" y="3001843"/>
                          <a:pt x="3485407" y="3521403"/>
                        </a:cubicBezTo>
                        <a:cubicBezTo>
                          <a:pt x="2624974" y="3426276"/>
                          <a:pt x="1339529" y="3334848"/>
                          <a:pt x="0" y="3521403"/>
                        </a:cubicBezTo>
                        <a:cubicBezTo>
                          <a:pt x="137701" y="1844327"/>
                          <a:pt x="91957" y="1444797"/>
                          <a:pt x="0" y="0"/>
                        </a:cubicBezTo>
                        <a:close/>
                      </a:path>
                      <a:path w="3485408" h="3521403" stroke="0" extrusionOk="0">
                        <a:moveTo>
                          <a:pt x="0" y="0"/>
                        </a:moveTo>
                        <a:cubicBezTo>
                          <a:pt x="617689" y="20238"/>
                          <a:pt x="2924468" y="-82459"/>
                          <a:pt x="3485407" y="0"/>
                        </a:cubicBezTo>
                        <a:cubicBezTo>
                          <a:pt x="3509127" y="1419016"/>
                          <a:pt x="3385830" y="2626855"/>
                          <a:pt x="3485407" y="3521403"/>
                        </a:cubicBezTo>
                        <a:cubicBezTo>
                          <a:pt x="2267791" y="3587178"/>
                          <a:pt x="1411404" y="3362063"/>
                          <a:pt x="0" y="3521403"/>
                        </a:cubicBezTo>
                        <a:cubicBezTo>
                          <a:pt x="-86667" y="3051279"/>
                          <a:pt x="-33548" y="1891097"/>
                          <a:pt x="0" y="0"/>
                        </a:cubicBezTo>
                        <a:close/>
                      </a:path>
                      <a:path w="3485408" h="3521403" fill="none" stroke="0" extrusionOk="0">
                        <a:moveTo>
                          <a:pt x="0" y="0"/>
                        </a:moveTo>
                        <a:cubicBezTo>
                          <a:pt x="629991" y="184190"/>
                          <a:pt x="2017442" y="46513"/>
                          <a:pt x="3485407" y="0"/>
                        </a:cubicBezTo>
                        <a:cubicBezTo>
                          <a:pt x="3473129" y="463456"/>
                          <a:pt x="3287681" y="3050947"/>
                          <a:pt x="3485407" y="3521403"/>
                        </a:cubicBezTo>
                        <a:cubicBezTo>
                          <a:pt x="2439634" y="3435312"/>
                          <a:pt x="1487988" y="3428601"/>
                          <a:pt x="0" y="3521403"/>
                        </a:cubicBezTo>
                        <a:cubicBezTo>
                          <a:pt x="171462" y="1832821"/>
                          <a:pt x="50919" y="1466424"/>
                          <a:pt x="0" y="0"/>
                        </a:cubicBezTo>
                        <a:close/>
                      </a:path>
                    </a:pathLst>
                  </a:custGeom>
                  <ask:type>
                    <ask:lineSketchCurved/>
                  </ask:type>
                </ask:lineSketchStyleProps>
              </a:ext>
            </a:extLst>
          </a:ln>
        </p:spPr>
        <p:txBody>
          <a:bodyPr vert="horz" lIns="180000" tIns="180000" rIns="180000" bIns="180000" rtlCol="0">
            <a:normAutofit/>
          </a:bodyPr>
          <a:lstStyle>
            <a:lvl1pPr marL="228600" indent="-228600" algn="l" defTabSz="914400" rtl="0" eaLnBrk="1" latinLnBrk="0" hangingPunct="1">
              <a:lnSpc>
                <a:spcPct val="108000"/>
              </a:lnSpc>
              <a:spcBef>
                <a:spcPts val="1000"/>
              </a:spcBef>
              <a:buClr>
                <a:srgbClr val="534C29"/>
              </a:buClr>
              <a:buFont typeface="Arial" panose="020B0604020202020204" pitchFamily="34" charset="0"/>
              <a:buChar char="•"/>
              <a:defRPr sz="24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8000"/>
              </a:lnSpc>
              <a:spcBef>
                <a:spcPts val="500"/>
              </a:spcBef>
              <a:buClr>
                <a:srgbClr val="534C29"/>
              </a:buClr>
              <a:buFont typeface="Arial" panose="020B0604020202020204" pitchFamily="34" charset="0"/>
              <a:buChar char="•"/>
              <a:defRPr sz="20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8000"/>
              </a:lnSpc>
              <a:spcBef>
                <a:spcPts val="500"/>
              </a:spcBef>
              <a:buClr>
                <a:srgbClr val="534C29"/>
              </a:buClr>
              <a:buFont typeface="Arial" panose="020B0604020202020204" pitchFamily="34" charset="0"/>
              <a:buChar char="•"/>
              <a:defRPr sz="18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8000"/>
              </a:lnSpc>
              <a:spcBef>
                <a:spcPts val="500"/>
              </a:spcBef>
              <a:buClr>
                <a:srgbClr val="534C29"/>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8000"/>
              </a:lnSpc>
              <a:spcBef>
                <a:spcPts val="500"/>
              </a:spcBef>
              <a:buClr>
                <a:srgbClr val="534C29"/>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b="1" dirty="0">
                <a:solidFill>
                  <a:schemeClr val="tx1">
                    <a:lumMod val="85000"/>
                    <a:lumOff val="15000"/>
                  </a:schemeClr>
                </a:solidFill>
                <a:latin typeface="Arial" panose="020B0604020202020204" pitchFamily="34" charset="0"/>
                <a:cs typeface="Arial" panose="020B0604020202020204" pitchFamily="34" charset="0"/>
              </a:rPr>
              <a:t>Beliefs</a:t>
            </a:r>
            <a:br>
              <a:rPr lang="en-GB" sz="2800" b="1" dirty="0">
                <a:solidFill>
                  <a:schemeClr val="tx1">
                    <a:lumMod val="85000"/>
                    <a:lumOff val="15000"/>
                  </a:schemeClr>
                </a:solidFill>
                <a:latin typeface="Arial" panose="020B0604020202020204" pitchFamily="34" charset="0"/>
                <a:cs typeface="Arial" panose="020B0604020202020204" pitchFamily="34" charset="0"/>
              </a:rPr>
            </a:br>
            <a:br>
              <a:rPr lang="en-GB" sz="2000" dirty="0">
                <a:solidFill>
                  <a:schemeClr val="tx1">
                    <a:lumMod val="85000"/>
                    <a:lumOff val="15000"/>
                  </a:schemeClr>
                </a:solidFill>
                <a:latin typeface="Arial" panose="020B0604020202020204" pitchFamily="34" charset="0"/>
                <a:cs typeface="Arial" panose="020B0604020202020204" pitchFamily="34" charset="0"/>
              </a:rPr>
            </a:br>
            <a:r>
              <a:rPr lang="en-GB" sz="2000" dirty="0">
                <a:solidFill>
                  <a:schemeClr val="tx1">
                    <a:lumMod val="85000"/>
                    <a:lumOff val="15000"/>
                  </a:schemeClr>
                </a:solidFill>
                <a:latin typeface="Arial" panose="020B0604020202020204" pitchFamily="34" charset="0"/>
                <a:cs typeface="Arial" panose="020B0604020202020204" pitchFamily="34" charset="0"/>
              </a:rPr>
              <a:t>What is the primary goal for the organisation?</a:t>
            </a:r>
            <a:br>
              <a:rPr lang="en-GB" sz="2000" dirty="0">
                <a:solidFill>
                  <a:schemeClr val="tx1">
                    <a:lumMod val="85000"/>
                    <a:lumOff val="15000"/>
                  </a:schemeClr>
                </a:solidFill>
                <a:latin typeface="Arial" panose="020B0604020202020204" pitchFamily="34" charset="0"/>
                <a:cs typeface="Arial" panose="020B0604020202020204" pitchFamily="34" charset="0"/>
              </a:rPr>
            </a:br>
            <a:br>
              <a:rPr lang="en-GB" sz="2000" dirty="0">
                <a:solidFill>
                  <a:schemeClr val="tx1">
                    <a:lumMod val="85000"/>
                    <a:lumOff val="15000"/>
                  </a:schemeClr>
                </a:solidFill>
                <a:latin typeface="Arial" panose="020B0604020202020204" pitchFamily="34" charset="0"/>
                <a:cs typeface="Arial" panose="020B0604020202020204" pitchFamily="34" charset="0"/>
              </a:rPr>
            </a:br>
            <a:r>
              <a:rPr lang="en-GB" sz="2000" dirty="0">
                <a:solidFill>
                  <a:schemeClr val="tx1">
                    <a:lumMod val="85000"/>
                    <a:lumOff val="15000"/>
                  </a:schemeClr>
                </a:solidFill>
                <a:latin typeface="Arial" panose="020B0604020202020204" pitchFamily="34" charset="0"/>
                <a:cs typeface="Arial" panose="020B0604020202020204" pitchFamily="34" charset="0"/>
              </a:rPr>
              <a:t>Why does the organisation exist?</a:t>
            </a:r>
          </a:p>
        </p:txBody>
      </p:sp>
      <p:sp>
        <p:nvSpPr>
          <p:cNvPr id="3" name="Content Placeholder 6">
            <a:extLst>
              <a:ext uri="{FF2B5EF4-FFF2-40B4-BE49-F238E27FC236}">
                <a16:creationId xmlns:a16="http://schemas.microsoft.com/office/drawing/2014/main" id="{8127F6DE-A81D-43D9-F410-BB51136A403C}"/>
              </a:ext>
            </a:extLst>
          </p:cNvPr>
          <p:cNvSpPr txBox="1">
            <a:spLocks/>
          </p:cNvSpPr>
          <p:nvPr/>
        </p:nvSpPr>
        <p:spPr>
          <a:xfrm>
            <a:off x="8152410" y="2658697"/>
            <a:ext cx="3485408" cy="3521403"/>
          </a:xfrm>
          <a:custGeom>
            <a:avLst/>
            <a:gdLst>
              <a:gd name="connsiteX0" fmla="*/ 0 w 3485408"/>
              <a:gd name="connsiteY0" fmla="*/ 0 h 3521403"/>
              <a:gd name="connsiteX1" fmla="*/ 3485407 w 3485408"/>
              <a:gd name="connsiteY1" fmla="*/ 0 h 3521403"/>
              <a:gd name="connsiteX2" fmla="*/ 3485407 w 3485408"/>
              <a:gd name="connsiteY2" fmla="*/ 3521403 h 3521403"/>
              <a:gd name="connsiteX3" fmla="*/ 0 w 3485408"/>
              <a:gd name="connsiteY3" fmla="*/ 3521403 h 3521403"/>
              <a:gd name="connsiteX4" fmla="*/ 0 w 3485408"/>
              <a:gd name="connsiteY4" fmla="*/ 0 h 3521403"/>
              <a:gd name="connsiteX0" fmla="*/ 0 w 3485408"/>
              <a:gd name="connsiteY0" fmla="*/ 0 h 3521403"/>
              <a:gd name="connsiteX1" fmla="*/ 3485407 w 3485408"/>
              <a:gd name="connsiteY1" fmla="*/ 0 h 3521403"/>
              <a:gd name="connsiteX2" fmla="*/ 3485407 w 3485408"/>
              <a:gd name="connsiteY2" fmla="*/ 3521403 h 3521403"/>
              <a:gd name="connsiteX3" fmla="*/ 0 w 3485408"/>
              <a:gd name="connsiteY3" fmla="*/ 3521403 h 3521403"/>
              <a:gd name="connsiteX4" fmla="*/ 0 w 3485408"/>
              <a:gd name="connsiteY4" fmla="*/ 0 h 3521403"/>
              <a:gd name="connsiteX0" fmla="*/ 0 w 3485408"/>
              <a:gd name="connsiteY0" fmla="*/ 0 h 3521403"/>
              <a:gd name="connsiteX1" fmla="*/ 3485407 w 3485408"/>
              <a:gd name="connsiteY1" fmla="*/ 0 h 3521403"/>
              <a:gd name="connsiteX2" fmla="*/ 3485407 w 3485408"/>
              <a:gd name="connsiteY2" fmla="*/ 3521403 h 3521403"/>
              <a:gd name="connsiteX3" fmla="*/ 0 w 3485408"/>
              <a:gd name="connsiteY3" fmla="*/ 3521403 h 3521403"/>
              <a:gd name="connsiteX4" fmla="*/ 0 w 3485408"/>
              <a:gd name="connsiteY4" fmla="*/ 0 h 35214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85408" h="3521403" fill="none" extrusionOk="0">
                <a:moveTo>
                  <a:pt x="0" y="0"/>
                </a:moveTo>
                <a:cubicBezTo>
                  <a:pt x="940811" y="-208164"/>
                  <a:pt x="2422931" y="128616"/>
                  <a:pt x="3485407" y="0"/>
                </a:cubicBezTo>
                <a:cubicBezTo>
                  <a:pt x="3435001" y="525906"/>
                  <a:pt x="3264506" y="3001514"/>
                  <a:pt x="3485407" y="3521403"/>
                </a:cubicBezTo>
                <a:cubicBezTo>
                  <a:pt x="2666410" y="3432285"/>
                  <a:pt x="1178672" y="3261438"/>
                  <a:pt x="0" y="3521403"/>
                </a:cubicBezTo>
                <a:cubicBezTo>
                  <a:pt x="91690" y="1858057"/>
                  <a:pt x="107068" y="1424313"/>
                  <a:pt x="0" y="0"/>
                </a:cubicBezTo>
                <a:close/>
              </a:path>
              <a:path w="3485408" h="3521403" stroke="0" extrusionOk="0">
                <a:moveTo>
                  <a:pt x="0" y="0"/>
                </a:moveTo>
                <a:cubicBezTo>
                  <a:pt x="602201" y="91063"/>
                  <a:pt x="2971179" y="4634"/>
                  <a:pt x="3485407" y="0"/>
                </a:cubicBezTo>
                <a:cubicBezTo>
                  <a:pt x="3491583" y="1423668"/>
                  <a:pt x="3368762" y="2571623"/>
                  <a:pt x="3485407" y="3521403"/>
                </a:cubicBezTo>
                <a:cubicBezTo>
                  <a:pt x="2270561" y="3611041"/>
                  <a:pt x="1566786" y="3323752"/>
                  <a:pt x="0" y="3521403"/>
                </a:cubicBezTo>
                <a:cubicBezTo>
                  <a:pt x="-104574" y="3092044"/>
                  <a:pt x="-16162" y="1975558"/>
                  <a:pt x="0" y="0"/>
                </a:cubicBezTo>
                <a:close/>
              </a:path>
              <a:path w="3485408" h="3521403" fill="none" stroke="0" extrusionOk="0">
                <a:moveTo>
                  <a:pt x="0" y="0"/>
                </a:moveTo>
                <a:cubicBezTo>
                  <a:pt x="743474" y="261085"/>
                  <a:pt x="1931504" y="296197"/>
                  <a:pt x="3485407" y="0"/>
                </a:cubicBezTo>
                <a:cubicBezTo>
                  <a:pt x="3496351" y="488252"/>
                  <a:pt x="3250871" y="2996440"/>
                  <a:pt x="3485407" y="3521403"/>
                </a:cubicBezTo>
                <a:cubicBezTo>
                  <a:pt x="2418625" y="3446885"/>
                  <a:pt x="1514495" y="3424750"/>
                  <a:pt x="0" y="3521403"/>
                </a:cubicBezTo>
                <a:cubicBezTo>
                  <a:pt x="174362" y="1819716"/>
                  <a:pt x="56505" y="1539684"/>
                  <a:pt x="0" y="0"/>
                </a:cubicBezTo>
                <a:close/>
              </a:path>
              <a:path w="3485408" h="3521403" fill="none" stroke="0" extrusionOk="0">
                <a:moveTo>
                  <a:pt x="0" y="0"/>
                </a:moveTo>
                <a:cubicBezTo>
                  <a:pt x="877035" y="-120988"/>
                  <a:pt x="2135459" y="38478"/>
                  <a:pt x="3485407" y="0"/>
                </a:cubicBezTo>
                <a:cubicBezTo>
                  <a:pt x="3491690" y="473343"/>
                  <a:pt x="3237235" y="3079392"/>
                  <a:pt x="3485407" y="3521403"/>
                </a:cubicBezTo>
                <a:cubicBezTo>
                  <a:pt x="2556336" y="3449217"/>
                  <a:pt x="1279473" y="3405865"/>
                  <a:pt x="0" y="3521403"/>
                </a:cubicBezTo>
                <a:cubicBezTo>
                  <a:pt x="171125" y="1822696"/>
                  <a:pt x="85713" y="1446229"/>
                  <a:pt x="0" y="0"/>
                </a:cubicBezTo>
                <a:close/>
              </a:path>
            </a:pathLst>
          </a:custGeom>
          <a:solidFill>
            <a:srgbClr val="FFF5C4"/>
          </a:solidFill>
          <a:ln w="19050" cap="sq">
            <a:solidFill>
              <a:srgbClr val="534C29"/>
            </a:solidFill>
            <a:extLst>
              <a:ext uri="{C807C97D-BFC1-408E-A445-0C87EB9F89A2}">
                <ask:lineSketchStyleProps xmlns:ask="http://schemas.microsoft.com/office/drawing/2018/sketchyshapes" sd="981765707">
                  <a:custGeom>
                    <a:avLst/>
                    <a:gdLst>
                      <a:gd name="connsiteX0" fmla="*/ 0 w 3485408"/>
                      <a:gd name="connsiteY0" fmla="*/ 0 h 3521403"/>
                      <a:gd name="connsiteX1" fmla="*/ 3485407 w 3485408"/>
                      <a:gd name="connsiteY1" fmla="*/ 0 h 3521403"/>
                      <a:gd name="connsiteX2" fmla="*/ 3485407 w 3485408"/>
                      <a:gd name="connsiteY2" fmla="*/ 3521403 h 3521403"/>
                      <a:gd name="connsiteX3" fmla="*/ 0 w 3485408"/>
                      <a:gd name="connsiteY3" fmla="*/ 3521403 h 3521403"/>
                      <a:gd name="connsiteX4" fmla="*/ 0 w 3485408"/>
                      <a:gd name="connsiteY4" fmla="*/ 0 h 3521403"/>
                      <a:gd name="connsiteX0" fmla="*/ 0 w 3485408"/>
                      <a:gd name="connsiteY0" fmla="*/ 0 h 3521403"/>
                      <a:gd name="connsiteX1" fmla="*/ 3485407 w 3485408"/>
                      <a:gd name="connsiteY1" fmla="*/ 0 h 3521403"/>
                      <a:gd name="connsiteX2" fmla="*/ 3485407 w 3485408"/>
                      <a:gd name="connsiteY2" fmla="*/ 3521403 h 3521403"/>
                      <a:gd name="connsiteX3" fmla="*/ 0 w 3485408"/>
                      <a:gd name="connsiteY3" fmla="*/ 3521403 h 3521403"/>
                      <a:gd name="connsiteX4" fmla="*/ 0 w 3485408"/>
                      <a:gd name="connsiteY4" fmla="*/ 0 h 35214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85408" h="3521403" fill="none" extrusionOk="0">
                        <a:moveTo>
                          <a:pt x="0" y="0"/>
                        </a:moveTo>
                        <a:cubicBezTo>
                          <a:pt x="910070" y="-178946"/>
                          <a:pt x="2340582" y="123182"/>
                          <a:pt x="3485407" y="0"/>
                        </a:cubicBezTo>
                        <a:cubicBezTo>
                          <a:pt x="3411201" y="485225"/>
                          <a:pt x="3279813" y="3001843"/>
                          <a:pt x="3485407" y="3521403"/>
                        </a:cubicBezTo>
                        <a:cubicBezTo>
                          <a:pt x="2624974" y="3426276"/>
                          <a:pt x="1339529" y="3334848"/>
                          <a:pt x="0" y="3521403"/>
                        </a:cubicBezTo>
                        <a:cubicBezTo>
                          <a:pt x="137701" y="1844327"/>
                          <a:pt x="91957" y="1444797"/>
                          <a:pt x="0" y="0"/>
                        </a:cubicBezTo>
                        <a:close/>
                      </a:path>
                      <a:path w="3485408" h="3521403" stroke="0" extrusionOk="0">
                        <a:moveTo>
                          <a:pt x="0" y="0"/>
                        </a:moveTo>
                        <a:cubicBezTo>
                          <a:pt x="617689" y="20238"/>
                          <a:pt x="2924468" y="-82459"/>
                          <a:pt x="3485407" y="0"/>
                        </a:cubicBezTo>
                        <a:cubicBezTo>
                          <a:pt x="3509127" y="1419016"/>
                          <a:pt x="3385830" y="2626855"/>
                          <a:pt x="3485407" y="3521403"/>
                        </a:cubicBezTo>
                        <a:cubicBezTo>
                          <a:pt x="2267791" y="3587178"/>
                          <a:pt x="1411404" y="3362063"/>
                          <a:pt x="0" y="3521403"/>
                        </a:cubicBezTo>
                        <a:cubicBezTo>
                          <a:pt x="-86667" y="3051279"/>
                          <a:pt x="-33548" y="1891097"/>
                          <a:pt x="0" y="0"/>
                        </a:cubicBezTo>
                        <a:close/>
                      </a:path>
                      <a:path w="3485408" h="3521403" fill="none" stroke="0" extrusionOk="0">
                        <a:moveTo>
                          <a:pt x="0" y="0"/>
                        </a:moveTo>
                        <a:cubicBezTo>
                          <a:pt x="629991" y="184190"/>
                          <a:pt x="2017442" y="46513"/>
                          <a:pt x="3485407" y="0"/>
                        </a:cubicBezTo>
                        <a:cubicBezTo>
                          <a:pt x="3473129" y="463456"/>
                          <a:pt x="3287681" y="3050947"/>
                          <a:pt x="3485407" y="3521403"/>
                        </a:cubicBezTo>
                        <a:cubicBezTo>
                          <a:pt x="2439634" y="3435312"/>
                          <a:pt x="1487988" y="3428601"/>
                          <a:pt x="0" y="3521403"/>
                        </a:cubicBezTo>
                        <a:cubicBezTo>
                          <a:pt x="171462" y="1832821"/>
                          <a:pt x="50919" y="1466424"/>
                          <a:pt x="0" y="0"/>
                        </a:cubicBezTo>
                        <a:close/>
                      </a:path>
                    </a:pathLst>
                  </a:custGeom>
                  <ask:type>
                    <ask:lineSketchCurved/>
                  </ask:type>
                </ask:lineSketchStyleProps>
              </a:ext>
            </a:extLst>
          </a:ln>
        </p:spPr>
        <p:txBody>
          <a:bodyPr vert="horz" lIns="180000" tIns="180000" rIns="180000" bIns="180000" rtlCol="0">
            <a:normAutofit fontScale="55000" lnSpcReduction="20000"/>
          </a:bodyPr>
          <a:lstStyle>
            <a:lvl1pPr marL="228600" indent="-228600" algn="l" defTabSz="914400" rtl="0" eaLnBrk="1" latinLnBrk="0" hangingPunct="1">
              <a:lnSpc>
                <a:spcPct val="108000"/>
              </a:lnSpc>
              <a:spcBef>
                <a:spcPts val="1000"/>
              </a:spcBef>
              <a:buClr>
                <a:srgbClr val="534C29"/>
              </a:buClr>
              <a:buFont typeface="Arial" panose="020B0604020202020204" pitchFamily="34" charset="0"/>
              <a:buChar char="•"/>
              <a:defRPr sz="24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8000"/>
              </a:lnSpc>
              <a:spcBef>
                <a:spcPts val="500"/>
              </a:spcBef>
              <a:buClr>
                <a:srgbClr val="534C29"/>
              </a:buClr>
              <a:buFont typeface="Arial" panose="020B0604020202020204" pitchFamily="34" charset="0"/>
              <a:buChar char="•"/>
              <a:defRPr sz="20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8000"/>
              </a:lnSpc>
              <a:spcBef>
                <a:spcPts val="500"/>
              </a:spcBef>
              <a:buClr>
                <a:srgbClr val="534C29"/>
              </a:buClr>
              <a:buFont typeface="Arial" panose="020B0604020202020204" pitchFamily="34" charset="0"/>
              <a:buChar char="•"/>
              <a:defRPr sz="18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8000"/>
              </a:lnSpc>
              <a:spcBef>
                <a:spcPts val="500"/>
              </a:spcBef>
              <a:buClr>
                <a:srgbClr val="534C29"/>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8000"/>
              </a:lnSpc>
              <a:spcBef>
                <a:spcPts val="500"/>
              </a:spcBef>
              <a:buClr>
                <a:srgbClr val="534C29"/>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8000"/>
              </a:lnSpc>
              <a:buNone/>
            </a:pPr>
            <a:r>
              <a:rPr lang="en-GB" sz="4400" b="1" dirty="0">
                <a:solidFill>
                  <a:schemeClr val="tx1">
                    <a:lumMod val="85000"/>
                    <a:lumOff val="15000"/>
                  </a:schemeClr>
                </a:solidFill>
                <a:latin typeface="Arial" panose="020B0604020202020204" pitchFamily="34" charset="0"/>
                <a:cs typeface="Arial" panose="020B0604020202020204" pitchFamily="34" charset="0"/>
              </a:rPr>
              <a:t>Expectations</a:t>
            </a:r>
            <a:br>
              <a:rPr lang="en-GB" sz="2800" b="1" dirty="0">
                <a:solidFill>
                  <a:schemeClr val="tx1">
                    <a:lumMod val="85000"/>
                    <a:lumOff val="15000"/>
                  </a:schemeClr>
                </a:solidFill>
                <a:latin typeface="Arial" panose="020B0604020202020204" pitchFamily="34" charset="0"/>
                <a:cs typeface="Arial" panose="020B0604020202020204" pitchFamily="34" charset="0"/>
              </a:rPr>
            </a:br>
            <a:br>
              <a:rPr lang="en-GB" sz="3600" dirty="0">
                <a:solidFill>
                  <a:schemeClr val="tx1">
                    <a:lumMod val="85000"/>
                    <a:lumOff val="15000"/>
                  </a:schemeClr>
                </a:solidFill>
                <a:latin typeface="Arial" panose="020B0604020202020204" pitchFamily="34" charset="0"/>
                <a:cs typeface="Arial" panose="020B0604020202020204" pitchFamily="34" charset="0"/>
              </a:rPr>
            </a:br>
            <a:r>
              <a:rPr lang="en-GB" sz="3600" dirty="0">
                <a:solidFill>
                  <a:schemeClr val="tx1">
                    <a:lumMod val="85000"/>
                    <a:lumOff val="15000"/>
                  </a:schemeClr>
                </a:solidFill>
                <a:latin typeface="Arial" panose="020B0604020202020204" pitchFamily="34" charset="0"/>
                <a:cs typeface="Arial" panose="020B0604020202020204" pitchFamily="34" charset="0"/>
              </a:rPr>
              <a:t>What are the expectations </a:t>
            </a:r>
            <a:br>
              <a:rPr lang="en-GB" sz="3600" dirty="0">
                <a:solidFill>
                  <a:schemeClr val="tx1">
                    <a:lumMod val="85000"/>
                    <a:lumOff val="15000"/>
                  </a:schemeClr>
                </a:solidFill>
                <a:latin typeface="Arial" panose="020B0604020202020204" pitchFamily="34" charset="0"/>
                <a:cs typeface="Arial" panose="020B0604020202020204" pitchFamily="34" charset="0"/>
              </a:rPr>
            </a:br>
            <a:r>
              <a:rPr lang="en-GB" sz="3600" dirty="0">
                <a:solidFill>
                  <a:schemeClr val="tx1">
                    <a:lumMod val="85000"/>
                    <a:lumOff val="15000"/>
                  </a:schemeClr>
                </a:solidFill>
                <a:latin typeface="Arial" panose="020B0604020202020204" pitchFamily="34" charset="0"/>
                <a:cs typeface="Arial" panose="020B0604020202020204" pitchFamily="34" charset="0"/>
              </a:rPr>
              <a:t>in the workplace?</a:t>
            </a:r>
            <a:br>
              <a:rPr lang="en-GB" sz="3600" dirty="0">
                <a:solidFill>
                  <a:schemeClr val="tx1">
                    <a:lumMod val="85000"/>
                    <a:lumOff val="15000"/>
                  </a:schemeClr>
                </a:solidFill>
                <a:latin typeface="Arial" panose="020B0604020202020204" pitchFamily="34" charset="0"/>
                <a:cs typeface="Arial" panose="020B0604020202020204" pitchFamily="34" charset="0"/>
              </a:rPr>
            </a:br>
            <a:br>
              <a:rPr lang="en-GB" sz="3600" dirty="0">
                <a:solidFill>
                  <a:schemeClr val="tx1">
                    <a:lumMod val="85000"/>
                    <a:lumOff val="15000"/>
                  </a:schemeClr>
                </a:solidFill>
                <a:latin typeface="Arial" panose="020B0604020202020204" pitchFamily="34" charset="0"/>
                <a:cs typeface="Arial" panose="020B0604020202020204" pitchFamily="34" charset="0"/>
              </a:rPr>
            </a:br>
            <a:r>
              <a:rPr lang="en-GB" sz="3600" dirty="0">
                <a:solidFill>
                  <a:schemeClr val="tx1">
                    <a:lumMod val="85000"/>
                    <a:lumOff val="15000"/>
                  </a:schemeClr>
                </a:solidFill>
                <a:latin typeface="Arial" panose="020B0604020202020204" pitchFamily="34" charset="0"/>
                <a:cs typeface="Arial" panose="020B0604020202020204" pitchFamily="34" charset="0"/>
              </a:rPr>
              <a:t>What are the expectations when representing the organisation?</a:t>
            </a:r>
          </a:p>
        </p:txBody>
      </p:sp>
    </p:spTree>
    <p:extLst>
      <p:ext uri="{BB962C8B-B14F-4D97-AF65-F5344CB8AC3E}">
        <p14:creationId xmlns:p14="http://schemas.microsoft.com/office/powerpoint/2010/main" val="4210980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86AB381D-6E53-C664-1449-F7C7EAA77882}"/>
              </a:ext>
            </a:extLst>
          </p:cNvPr>
          <p:cNvSpPr>
            <a:spLocks noGrp="1"/>
          </p:cNvSpPr>
          <p:nvPr>
            <p:ph type="title"/>
          </p:nvPr>
        </p:nvSpPr>
        <p:spPr>
          <a:xfrm>
            <a:off x="838200" y="-4990"/>
            <a:ext cx="10515600" cy="1325563"/>
          </a:xfrm>
        </p:spPr>
        <p:txBody>
          <a:bodyPr/>
          <a:lstStyle/>
          <a:p>
            <a:r>
              <a:rPr lang="en-GB" dirty="0"/>
              <a:t>Workplace culture – tech companies</a:t>
            </a:r>
          </a:p>
        </p:txBody>
      </p:sp>
      <p:sp>
        <p:nvSpPr>
          <p:cNvPr id="9" name="Text Placeholder 8">
            <a:extLst>
              <a:ext uri="{FF2B5EF4-FFF2-40B4-BE49-F238E27FC236}">
                <a16:creationId xmlns:a16="http://schemas.microsoft.com/office/drawing/2014/main" id="{E249B6B6-EDF2-03CD-BEF9-0F567EA56E45}"/>
              </a:ext>
            </a:extLst>
          </p:cNvPr>
          <p:cNvSpPr>
            <a:spLocks noGrp="1"/>
          </p:cNvSpPr>
          <p:nvPr>
            <p:ph type="body" sz="quarter" idx="14"/>
          </p:nvPr>
        </p:nvSpPr>
        <p:spPr>
          <a:xfrm>
            <a:off x="9973929" y="162686"/>
            <a:ext cx="2078545" cy="365125"/>
          </a:xfrm>
          <a:solidFill>
            <a:srgbClr val="F1995D"/>
          </a:solidFill>
        </p:spPr>
        <p:txBody>
          <a:bodyPr/>
          <a:lstStyle/>
          <a:p>
            <a:r>
              <a:rPr lang="en-GB" dirty="0"/>
              <a:t>Activity 2</a:t>
            </a:r>
          </a:p>
        </p:txBody>
      </p:sp>
      <p:sp>
        <p:nvSpPr>
          <p:cNvPr id="13" name="Text Placeholder 12">
            <a:extLst>
              <a:ext uri="{FF2B5EF4-FFF2-40B4-BE49-F238E27FC236}">
                <a16:creationId xmlns:a16="http://schemas.microsoft.com/office/drawing/2014/main" id="{3B2F7691-CFBD-7BDB-0F5E-460712211FC9}"/>
              </a:ext>
            </a:extLst>
          </p:cNvPr>
          <p:cNvSpPr>
            <a:spLocks noGrp="1"/>
          </p:cNvSpPr>
          <p:nvPr>
            <p:ph type="body" sz="quarter" idx="11"/>
          </p:nvPr>
        </p:nvSpPr>
        <p:spPr>
          <a:xfrm>
            <a:off x="838200" y="6356349"/>
            <a:ext cx="5400000" cy="365125"/>
          </a:xfrm>
        </p:spPr>
        <p:txBody>
          <a:bodyPr/>
          <a:lstStyle/>
          <a:p>
            <a:r>
              <a:rPr lang="en-GB" dirty="0"/>
              <a:t>Lesson 2: </a:t>
            </a:r>
            <a:r>
              <a:rPr lang="en-US" dirty="0"/>
              <a:t>Designing systems that reflect society and situational awareness</a:t>
            </a:r>
            <a:endParaRPr lang="en-GB" dirty="0"/>
          </a:p>
        </p:txBody>
      </p:sp>
      <p:graphicFrame>
        <p:nvGraphicFramePr>
          <p:cNvPr id="4" name="Table 3">
            <a:extLst>
              <a:ext uri="{FF2B5EF4-FFF2-40B4-BE49-F238E27FC236}">
                <a16:creationId xmlns:a16="http://schemas.microsoft.com/office/drawing/2014/main" id="{F935BD6F-9A9F-A54E-F8DC-6A45247B1A40}"/>
              </a:ext>
            </a:extLst>
          </p:cNvPr>
          <p:cNvGraphicFramePr>
            <a:graphicFrameLocks noGrp="1"/>
          </p:cNvGraphicFramePr>
          <p:nvPr>
            <p:extLst>
              <p:ext uri="{D42A27DB-BD31-4B8C-83A1-F6EECF244321}">
                <p14:modId xmlns:p14="http://schemas.microsoft.com/office/powerpoint/2010/main" val="1986004435"/>
              </p:ext>
            </p:extLst>
          </p:nvPr>
        </p:nvGraphicFramePr>
        <p:xfrm>
          <a:off x="921362" y="1381013"/>
          <a:ext cx="10732530" cy="4858239"/>
        </p:xfrm>
        <a:graphic>
          <a:graphicData uri="http://schemas.openxmlformats.org/drawingml/2006/table">
            <a:tbl>
              <a:tblPr firstRow="1" bandRow="1">
                <a:tableStyleId>{5C22544A-7EE6-4342-B048-85BDC9FD1C3A}</a:tableStyleId>
              </a:tblPr>
              <a:tblGrid>
                <a:gridCol w="1585030">
                  <a:extLst>
                    <a:ext uri="{9D8B030D-6E8A-4147-A177-3AD203B41FA5}">
                      <a16:colId xmlns:a16="http://schemas.microsoft.com/office/drawing/2014/main" val="3432570497"/>
                    </a:ext>
                  </a:extLst>
                </a:gridCol>
                <a:gridCol w="2926861">
                  <a:extLst>
                    <a:ext uri="{9D8B030D-6E8A-4147-A177-3AD203B41FA5}">
                      <a16:colId xmlns:a16="http://schemas.microsoft.com/office/drawing/2014/main" val="1253293021"/>
                    </a:ext>
                  </a:extLst>
                </a:gridCol>
                <a:gridCol w="3117743">
                  <a:extLst>
                    <a:ext uri="{9D8B030D-6E8A-4147-A177-3AD203B41FA5}">
                      <a16:colId xmlns:a16="http://schemas.microsoft.com/office/drawing/2014/main" val="1800997752"/>
                    </a:ext>
                  </a:extLst>
                </a:gridCol>
                <a:gridCol w="3102896">
                  <a:extLst>
                    <a:ext uri="{9D8B030D-6E8A-4147-A177-3AD203B41FA5}">
                      <a16:colId xmlns:a16="http://schemas.microsoft.com/office/drawing/2014/main" val="250097638"/>
                    </a:ext>
                  </a:extLst>
                </a:gridCol>
              </a:tblGrid>
              <a:tr h="431885">
                <a:tc>
                  <a:txBody>
                    <a:bodyPr/>
                    <a:lstStyle/>
                    <a:p>
                      <a:endParaRPr lang="en-US" dirty="0">
                        <a:solidFill>
                          <a:sysClr val="windowText" lastClr="000000"/>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5C4"/>
                    </a:solidFill>
                  </a:tcPr>
                </a:tc>
                <a:tc>
                  <a:txBody>
                    <a:bodyPr/>
                    <a:lstStyle/>
                    <a:p>
                      <a:r>
                        <a:rPr lang="en-US" dirty="0">
                          <a:solidFill>
                            <a:sysClr val="windowText" lastClr="000000"/>
                          </a:solidFill>
                          <a:latin typeface="Arial" panose="020B0604020202020204" pitchFamily="34" charset="0"/>
                          <a:cs typeface="Arial" panose="020B0604020202020204" pitchFamily="34" charset="0"/>
                        </a:rPr>
                        <a:t>Values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5C4"/>
                    </a:solidFill>
                  </a:tcPr>
                </a:tc>
                <a:tc>
                  <a:txBody>
                    <a:bodyPr/>
                    <a:lstStyle/>
                    <a:p>
                      <a:r>
                        <a:rPr lang="en-US" dirty="0">
                          <a:solidFill>
                            <a:sysClr val="windowText" lastClr="000000"/>
                          </a:solidFill>
                          <a:latin typeface="Arial" panose="020B0604020202020204" pitchFamily="34" charset="0"/>
                          <a:cs typeface="Arial" panose="020B0604020202020204" pitchFamily="34" charset="0"/>
                        </a:rPr>
                        <a:t>Beliefs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5C4"/>
                    </a:solidFill>
                  </a:tcPr>
                </a:tc>
                <a:tc>
                  <a:txBody>
                    <a:bodyPr/>
                    <a:lstStyle/>
                    <a:p>
                      <a:r>
                        <a:rPr lang="en-US" dirty="0">
                          <a:solidFill>
                            <a:sysClr val="windowText" lastClr="000000"/>
                          </a:solidFill>
                          <a:latin typeface="Arial" panose="020B0604020202020204" pitchFamily="34" charset="0"/>
                          <a:cs typeface="Arial" panose="020B0604020202020204" pitchFamily="34" charset="0"/>
                        </a:rPr>
                        <a:t>Expectations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5C4"/>
                    </a:solidFill>
                  </a:tcPr>
                </a:tc>
                <a:extLst>
                  <a:ext uri="{0D108BD9-81ED-4DB2-BD59-A6C34878D82A}">
                    <a16:rowId xmlns:a16="http://schemas.microsoft.com/office/drawing/2014/main" val="62718563"/>
                  </a:ext>
                </a:extLst>
              </a:tr>
              <a:tr h="1160010">
                <a:tc>
                  <a:txBody>
                    <a:bodyPr/>
                    <a:lstStyle/>
                    <a:p>
                      <a:r>
                        <a:rPr lang="en-US" b="1" dirty="0">
                          <a:solidFill>
                            <a:sysClr val="windowText" lastClr="000000"/>
                          </a:solidFill>
                          <a:latin typeface="Arial" panose="020B0604020202020204" pitchFamily="34" charset="0"/>
                          <a:cs typeface="Arial" panose="020B0604020202020204" pitchFamily="34" charset="0"/>
                        </a:rPr>
                        <a:t>Apple</a:t>
                      </a:r>
                    </a:p>
                    <a:p>
                      <a:endParaRPr lang="en-US" sz="1200" b="1" dirty="0">
                        <a:solidFill>
                          <a:sysClr val="windowText" lastClr="000000"/>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Arial" panose="020B0604020202020204" pitchFamily="34" charset="0"/>
                          <a:cs typeface="Arial" panose="020B0604020202020204" pitchFamily="34" charset="0"/>
                          <a:hlinkClick r:id="rId2"/>
                        </a:rPr>
                        <a:t>www.apple.com/diversity/</a:t>
                      </a:r>
                      <a:endParaRPr lang="en-GB" sz="12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5C4"/>
                    </a:solidFill>
                  </a:tcPr>
                </a:tc>
                <a:tc>
                  <a:txBody>
                    <a:bodyPr/>
                    <a:lstStyle/>
                    <a:p>
                      <a:pPr marL="285750" indent="-285750">
                        <a:buFont typeface="Arial" panose="020B0604020202020204" pitchFamily="34" charset="0"/>
                        <a:buChar char="•"/>
                      </a:pPr>
                      <a:r>
                        <a:rPr lang="en-US" sz="1400" dirty="0">
                          <a:solidFill>
                            <a:sysClr val="windowText" lastClr="000000"/>
                          </a:solidFill>
                          <a:latin typeface="Arial" panose="020B0604020202020204" pitchFamily="34" charset="0"/>
                          <a:cs typeface="Arial" panose="020B0604020202020204" pitchFamily="34" charset="0"/>
                        </a:rPr>
                        <a:t>Racial Equity and Justice Initiative</a:t>
                      </a:r>
                    </a:p>
                    <a:p>
                      <a:pPr marL="285750" indent="-285750">
                        <a:buFont typeface="Arial" panose="020B0604020202020204" pitchFamily="34" charset="0"/>
                        <a:buChar char="•"/>
                      </a:pPr>
                      <a:r>
                        <a:rPr lang="en-US" sz="1400" dirty="0">
                          <a:solidFill>
                            <a:sysClr val="windowText" lastClr="000000"/>
                          </a:solidFill>
                          <a:latin typeface="Arial" panose="020B0604020202020204" pitchFamily="34" charset="0"/>
                          <a:cs typeface="Arial" panose="020B0604020202020204" pitchFamily="34" charset="0"/>
                        </a:rPr>
                        <a:t>Supplier Responsibility</a:t>
                      </a:r>
                    </a:p>
                    <a:p>
                      <a:pPr marL="285750" indent="-285750">
                        <a:buFont typeface="Arial" panose="020B0604020202020204" pitchFamily="34" charset="0"/>
                        <a:buChar char="•"/>
                      </a:pPr>
                      <a:r>
                        <a:rPr lang="en-US" sz="1400" dirty="0">
                          <a:solidFill>
                            <a:sysClr val="windowText" lastClr="000000"/>
                          </a:solidFill>
                          <a:latin typeface="Arial" panose="020B0604020202020204" pitchFamily="34" charset="0"/>
                          <a:cs typeface="Arial" panose="020B0604020202020204" pitchFamily="34" charset="0"/>
                        </a:rPr>
                        <a:t>Education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5C4"/>
                    </a:solidFill>
                  </a:tcPr>
                </a:tc>
                <a:tc>
                  <a:txBody>
                    <a:bodyPr/>
                    <a:lstStyle/>
                    <a:p>
                      <a:pPr marL="285750" indent="-285750">
                        <a:buFont typeface="Arial" panose="020B0604020202020204" pitchFamily="34" charset="0"/>
                        <a:buChar char="•"/>
                      </a:pPr>
                      <a:r>
                        <a:rPr lang="en-US" sz="1400" dirty="0">
                          <a:solidFill>
                            <a:sysClr val="windowText" lastClr="000000"/>
                          </a:solidFill>
                          <a:latin typeface="Arial" panose="020B0604020202020204" pitchFamily="34" charset="0"/>
                          <a:cs typeface="Arial" panose="020B0604020202020204" pitchFamily="34" charset="0"/>
                        </a:rPr>
                        <a:t>The importance of Inclusion</a:t>
                      </a:r>
                    </a:p>
                    <a:p>
                      <a:pPr marL="285750" indent="-285750">
                        <a:buFont typeface="Arial" panose="020B0604020202020204" pitchFamily="34" charset="0"/>
                        <a:buChar char="•"/>
                      </a:pPr>
                      <a:r>
                        <a:rPr lang="en-US" sz="1400" dirty="0">
                          <a:solidFill>
                            <a:sysClr val="windowText" lastClr="000000"/>
                          </a:solidFill>
                          <a:latin typeface="Arial" panose="020B0604020202020204" pitchFamily="34" charset="0"/>
                          <a:cs typeface="Arial" panose="020B0604020202020204" pitchFamily="34" charset="0"/>
                        </a:rPr>
                        <a:t>Accessibility</a:t>
                      </a:r>
                    </a:p>
                    <a:p>
                      <a:pPr marL="285750" indent="-285750">
                        <a:buFont typeface="Arial" panose="020B0604020202020204" pitchFamily="34" charset="0"/>
                        <a:buChar char="•"/>
                      </a:pPr>
                      <a:r>
                        <a:rPr lang="en-US" sz="1400" dirty="0">
                          <a:solidFill>
                            <a:sysClr val="windowText" lastClr="000000"/>
                          </a:solidFill>
                          <a:latin typeface="Arial" panose="020B0604020202020204" pitchFamily="34" charset="0"/>
                          <a:cs typeface="Arial" panose="020B0604020202020204" pitchFamily="34" charset="0"/>
                        </a:rPr>
                        <a:t>Linking culture and community</a:t>
                      </a:r>
                    </a:p>
                    <a:p>
                      <a:pPr marL="285750" indent="-285750">
                        <a:buFont typeface="Arial" panose="020B0604020202020204" pitchFamily="34" charset="0"/>
                        <a:buChar char="•"/>
                      </a:pPr>
                      <a:r>
                        <a:rPr lang="en-US" sz="1400" dirty="0">
                          <a:solidFill>
                            <a:sysClr val="windowText" lastClr="000000"/>
                          </a:solidFill>
                          <a:latin typeface="Arial" panose="020B0604020202020204" pitchFamily="34" charset="0"/>
                          <a:cs typeface="Arial" panose="020B0604020202020204" pitchFamily="34" charset="0"/>
                        </a:rPr>
                        <a:t>Pay equity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5C4"/>
                    </a:solidFill>
                  </a:tcPr>
                </a:tc>
                <a:tc>
                  <a:txBody>
                    <a:bodyPr/>
                    <a:lstStyle/>
                    <a:p>
                      <a:pPr marL="285750" indent="-285750">
                        <a:buFont typeface="Arial" panose="020B0604020202020204" pitchFamily="34" charset="0"/>
                        <a:buChar char="•"/>
                      </a:pPr>
                      <a:r>
                        <a:rPr lang="en-US" sz="1400" dirty="0">
                          <a:solidFill>
                            <a:sysClr val="windowText" lastClr="000000"/>
                          </a:solidFill>
                          <a:latin typeface="Arial" panose="020B0604020202020204" pitchFamily="34" charset="0"/>
                          <a:cs typeface="Arial" panose="020B0604020202020204" pitchFamily="34" charset="0"/>
                        </a:rPr>
                        <a:t>Accountability from employees</a:t>
                      </a:r>
                    </a:p>
                    <a:p>
                      <a:pPr marL="285750" indent="-285750">
                        <a:buFont typeface="Arial" panose="020B0604020202020204" pitchFamily="34" charset="0"/>
                        <a:buChar char="•"/>
                      </a:pPr>
                      <a:r>
                        <a:rPr lang="en-US" sz="1400" dirty="0">
                          <a:solidFill>
                            <a:sysClr val="windowText" lastClr="000000"/>
                          </a:solidFill>
                          <a:latin typeface="Arial" panose="020B0604020202020204" pitchFamily="34" charset="0"/>
                          <a:cs typeface="Arial" panose="020B0604020202020204" pitchFamily="34" charset="0"/>
                        </a:rPr>
                        <a:t>Inclusive leadership</a:t>
                      </a:r>
                    </a:p>
                    <a:p>
                      <a:pPr marL="285750" indent="-285750">
                        <a:buFont typeface="Arial" panose="020B0604020202020204" pitchFamily="34" charset="0"/>
                        <a:buChar char="•"/>
                      </a:pPr>
                      <a:endParaRPr lang="en-US" sz="1400" dirty="0">
                        <a:solidFill>
                          <a:sysClr val="windowText" lastClr="00000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400" dirty="0">
                        <a:solidFill>
                          <a:sysClr val="windowText" lastClr="00000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400" dirty="0">
                        <a:solidFill>
                          <a:sysClr val="windowText" lastClr="0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5C4"/>
                    </a:solidFill>
                  </a:tcPr>
                </a:tc>
                <a:extLst>
                  <a:ext uri="{0D108BD9-81ED-4DB2-BD59-A6C34878D82A}">
                    <a16:rowId xmlns:a16="http://schemas.microsoft.com/office/drawing/2014/main" val="1094458141"/>
                  </a:ext>
                </a:extLst>
              </a:tr>
              <a:tr h="1160010">
                <a:tc>
                  <a:txBody>
                    <a:bodyPr/>
                    <a:lstStyle/>
                    <a:p>
                      <a:r>
                        <a:rPr lang="en-US" b="1" dirty="0">
                          <a:solidFill>
                            <a:sysClr val="windowText" lastClr="000000"/>
                          </a:solidFill>
                          <a:latin typeface="Arial" panose="020B0604020202020204" pitchFamily="34" charset="0"/>
                          <a:cs typeface="Arial" panose="020B0604020202020204" pitchFamily="34" charset="0"/>
                        </a:rPr>
                        <a:t>Amazon</a:t>
                      </a:r>
                    </a:p>
                    <a:p>
                      <a:endParaRPr lang="en-US" sz="1200" b="1" dirty="0">
                        <a:solidFill>
                          <a:sysClr val="windowText" lastClr="000000"/>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Arial" panose="020B0604020202020204" pitchFamily="34" charset="0"/>
                          <a:cs typeface="Arial" panose="020B0604020202020204" pitchFamily="34" charset="0"/>
                          <a:hlinkClick r:id="rId3"/>
                        </a:rPr>
                        <a:t>www.aboutamazon.com/about-us</a:t>
                      </a:r>
                      <a:endParaRPr lang="en-GB" sz="12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5C4"/>
                    </a:solidFill>
                  </a:tcPr>
                </a:tc>
                <a:tc>
                  <a:txBody>
                    <a:bodyPr/>
                    <a:lstStyle/>
                    <a:p>
                      <a:pPr marL="285750" indent="-285750">
                        <a:buFont typeface="Arial" panose="020B0604020202020204" pitchFamily="34" charset="0"/>
                        <a:buChar char="•"/>
                      </a:pPr>
                      <a:r>
                        <a:rPr lang="en-US" sz="1400" dirty="0">
                          <a:solidFill>
                            <a:sysClr val="windowText" lastClr="000000"/>
                          </a:solidFill>
                          <a:latin typeface="Arial" panose="020B0604020202020204" pitchFamily="34" charset="0"/>
                          <a:cs typeface="Arial" panose="020B0604020202020204" pitchFamily="34" charset="0"/>
                        </a:rPr>
                        <a:t>Customer focused</a:t>
                      </a:r>
                    </a:p>
                    <a:p>
                      <a:pPr marL="285750" indent="-285750">
                        <a:buFont typeface="Arial" panose="020B0604020202020204" pitchFamily="34" charset="0"/>
                        <a:buChar char="•"/>
                      </a:pPr>
                      <a:r>
                        <a:rPr lang="en-US" sz="1400" dirty="0">
                          <a:solidFill>
                            <a:sysClr val="windowText" lastClr="000000"/>
                          </a:solidFill>
                          <a:latin typeface="Arial" panose="020B0604020202020204" pitchFamily="34" charset="0"/>
                          <a:cs typeface="Arial" panose="020B0604020202020204" pitchFamily="34" charset="0"/>
                        </a:rPr>
                        <a:t>Importance of leadership</a:t>
                      </a:r>
                    </a:p>
                    <a:p>
                      <a:pPr marL="285750" indent="-285750">
                        <a:buFont typeface="Arial" panose="020B0604020202020204" pitchFamily="34" charset="0"/>
                        <a:buChar char="•"/>
                      </a:pPr>
                      <a:r>
                        <a:rPr lang="en-US" sz="1400" dirty="0">
                          <a:solidFill>
                            <a:sysClr val="windowText" lastClr="000000"/>
                          </a:solidFill>
                          <a:latin typeface="Arial" panose="020B0604020202020204" pitchFamily="34" charset="0"/>
                          <a:cs typeface="Arial" panose="020B0604020202020204" pitchFamily="34" charset="0"/>
                        </a:rPr>
                        <a:t>Best and safest employer</a:t>
                      </a:r>
                    </a:p>
                    <a:p>
                      <a:pPr marL="285750" indent="-285750">
                        <a:buFont typeface="Arial" panose="020B0604020202020204" pitchFamily="34" charset="0"/>
                        <a:buChar char="•"/>
                      </a:pPr>
                      <a:endParaRPr lang="en-US" sz="1400" dirty="0">
                        <a:solidFill>
                          <a:sysClr val="windowText" lastClr="00000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400" dirty="0">
                        <a:solidFill>
                          <a:sysClr val="windowText" lastClr="0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5C4"/>
                    </a:solidFill>
                  </a:tcPr>
                </a:tc>
                <a:tc>
                  <a:txBody>
                    <a:bodyPr/>
                    <a:lstStyle/>
                    <a:p>
                      <a:pPr marL="285750" indent="-285750">
                        <a:buFont typeface="Arial" panose="020B0604020202020204" pitchFamily="34" charset="0"/>
                        <a:buChar char="•"/>
                      </a:pPr>
                      <a:r>
                        <a:rPr lang="en-US" sz="1400" dirty="0">
                          <a:solidFill>
                            <a:sysClr val="windowText" lastClr="000000"/>
                          </a:solidFill>
                          <a:latin typeface="Arial" panose="020B0604020202020204" pitchFamily="34" charset="0"/>
                          <a:cs typeface="Arial" panose="020B0604020202020204" pitchFamily="34" charset="0"/>
                        </a:rPr>
                        <a:t>Commitment to excellence</a:t>
                      </a:r>
                    </a:p>
                    <a:p>
                      <a:pPr marL="285750" indent="-285750">
                        <a:buFont typeface="Arial" panose="020B0604020202020204" pitchFamily="34" charset="0"/>
                        <a:buChar char="•"/>
                      </a:pPr>
                      <a:r>
                        <a:rPr lang="en-US" sz="1400" dirty="0">
                          <a:solidFill>
                            <a:sysClr val="windowText" lastClr="000000"/>
                          </a:solidFill>
                          <a:latin typeface="Arial" panose="020B0604020202020204" pitchFamily="34" charset="0"/>
                          <a:cs typeface="Arial" panose="020B0604020202020204" pitchFamily="34" charset="0"/>
                        </a:rPr>
                        <a:t>Tackling the climate emergency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ysClr val="windowText" lastClr="000000"/>
                          </a:solidFill>
                          <a:latin typeface="Arial" panose="020B0604020202020204" pitchFamily="34" charset="0"/>
                          <a:cs typeface="Arial" panose="020B0604020202020204" pitchFamily="34" charset="0"/>
                        </a:rPr>
                        <a:t>Inclusivity is good for business</a:t>
                      </a:r>
                    </a:p>
                    <a:p>
                      <a:pPr marL="285750" indent="-285750">
                        <a:buFont typeface="Arial" panose="020B0604020202020204" pitchFamily="34" charset="0"/>
                        <a:buChar char="•"/>
                      </a:pPr>
                      <a:endParaRPr lang="en-US" sz="1400" dirty="0">
                        <a:solidFill>
                          <a:sysClr val="windowText" lastClr="0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5C4"/>
                    </a:solidFill>
                  </a:tcPr>
                </a:tc>
                <a:tc>
                  <a:txBody>
                    <a:bodyPr/>
                    <a:lstStyle/>
                    <a:p>
                      <a:pPr marL="285750" indent="-285750">
                        <a:buFont typeface="Arial" panose="020B0604020202020204" pitchFamily="34" charset="0"/>
                        <a:buChar char="•"/>
                      </a:pPr>
                      <a:r>
                        <a:rPr lang="en-US" sz="1400" dirty="0">
                          <a:solidFill>
                            <a:sysClr val="windowText" lastClr="000000"/>
                          </a:solidFill>
                          <a:latin typeface="Arial" panose="020B0604020202020204" pitchFamily="34" charset="0"/>
                          <a:cs typeface="Arial" panose="020B0604020202020204" pitchFamily="34" charset="0"/>
                        </a:rPr>
                        <a:t>Accountability</a:t>
                      </a:r>
                    </a:p>
                    <a:p>
                      <a:pPr marL="285750" indent="-285750">
                        <a:buFont typeface="Arial" panose="020B0604020202020204" pitchFamily="34" charset="0"/>
                        <a:buChar char="•"/>
                      </a:pPr>
                      <a:r>
                        <a:rPr lang="en-US" sz="1400" dirty="0">
                          <a:solidFill>
                            <a:sysClr val="windowText" lastClr="000000"/>
                          </a:solidFill>
                          <a:latin typeface="Arial" panose="020B0604020202020204" pitchFamily="34" charset="0"/>
                          <a:cs typeface="Arial" panose="020B0604020202020204" pitchFamily="34" charset="0"/>
                        </a:rPr>
                        <a:t>Engagement with policy makes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5C4"/>
                    </a:solidFill>
                  </a:tcPr>
                </a:tc>
                <a:extLst>
                  <a:ext uri="{0D108BD9-81ED-4DB2-BD59-A6C34878D82A}">
                    <a16:rowId xmlns:a16="http://schemas.microsoft.com/office/drawing/2014/main" val="1717259974"/>
                  </a:ext>
                </a:extLst>
              </a:tr>
              <a:tr h="946324">
                <a:tc>
                  <a:txBody>
                    <a:bodyPr/>
                    <a:lstStyle/>
                    <a:p>
                      <a:r>
                        <a:rPr lang="en-US" b="1" dirty="0">
                          <a:solidFill>
                            <a:sysClr val="windowText" lastClr="000000"/>
                          </a:solidFill>
                          <a:latin typeface="Arial" panose="020B0604020202020204" pitchFamily="34" charset="0"/>
                          <a:cs typeface="Arial" panose="020B0604020202020204" pitchFamily="34" charset="0"/>
                        </a:rPr>
                        <a:t>Microsoft</a:t>
                      </a:r>
                    </a:p>
                    <a:p>
                      <a:endParaRPr lang="en-US" sz="1200" b="1" dirty="0">
                        <a:solidFill>
                          <a:sysClr val="windowText" lastClr="000000"/>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Arial" panose="020B0604020202020204" pitchFamily="34" charset="0"/>
                          <a:cs typeface="Arial" panose="020B0604020202020204" pitchFamily="34" charset="0"/>
                          <a:hlinkClick r:id="rId4"/>
                        </a:rPr>
                        <a:t>www.microsoft.com/en-us/about/values</a:t>
                      </a:r>
                      <a:endParaRPr lang="en-GB" sz="12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5C4"/>
                    </a:solidFill>
                  </a:tcPr>
                </a:tc>
                <a:tc>
                  <a:txBody>
                    <a:bodyPr/>
                    <a:lstStyle/>
                    <a:p>
                      <a:pPr marL="285750" indent="-285750">
                        <a:buFont typeface="Arial" panose="020B0604020202020204" pitchFamily="34" charset="0"/>
                        <a:buChar char="•"/>
                      </a:pPr>
                      <a:r>
                        <a:rPr lang="en-US" sz="1400" dirty="0">
                          <a:solidFill>
                            <a:sysClr val="windowText" lastClr="000000"/>
                          </a:solidFill>
                          <a:latin typeface="Arial" panose="020B0604020202020204" pitchFamily="34" charset="0"/>
                          <a:cs typeface="Arial" panose="020B0604020202020204" pitchFamily="34" charset="0"/>
                        </a:rPr>
                        <a:t>Respect</a:t>
                      </a:r>
                    </a:p>
                    <a:p>
                      <a:pPr marL="285750" indent="-285750">
                        <a:buFont typeface="Arial" panose="020B0604020202020204" pitchFamily="34" charset="0"/>
                        <a:buChar char="•"/>
                      </a:pPr>
                      <a:r>
                        <a:rPr lang="en-US" sz="1400" dirty="0">
                          <a:solidFill>
                            <a:sysClr val="windowText" lastClr="000000"/>
                          </a:solidFill>
                          <a:latin typeface="Arial" panose="020B0604020202020204" pitchFamily="34" charset="0"/>
                          <a:cs typeface="Arial" panose="020B0604020202020204" pitchFamily="34" charset="0"/>
                        </a:rPr>
                        <a:t>Integrity</a:t>
                      </a:r>
                    </a:p>
                    <a:p>
                      <a:pPr marL="285750" indent="-285750">
                        <a:buFont typeface="Arial" panose="020B0604020202020204" pitchFamily="34" charset="0"/>
                        <a:buChar char="•"/>
                      </a:pPr>
                      <a:r>
                        <a:rPr lang="en-US" sz="1400" dirty="0">
                          <a:solidFill>
                            <a:sysClr val="windowText" lastClr="000000"/>
                          </a:solidFill>
                          <a:latin typeface="Arial" panose="020B0604020202020204" pitchFamily="34" charset="0"/>
                          <a:cs typeface="Arial" panose="020B0604020202020204" pitchFamily="34" charset="0"/>
                        </a:rPr>
                        <a:t>Accountability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5C4"/>
                    </a:solidFill>
                  </a:tcPr>
                </a:tc>
                <a:tc>
                  <a:txBody>
                    <a:bodyPr/>
                    <a:lstStyle/>
                    <a:p>
                      <a:pPr marL="285750" indent="-285750">
                        <a:buFont typeface="Arial" panose="020B0604020202020204" pitchFamily="34" charset="0"/>
                        <a:buChar char="•"/>
                      </a:pPr>
                      <a:r>
                        <a:rPr lang="en-US" sz="1400" dirty="0">
                          <a:solidFill>
                            <a:sysClr val="windowText" lastClr="000000"/>
                          </a:solidFill>
                          <a:latin typeface="Arial" panose="020B0604020202020204" pitchFamily="34" charset="0"/>
                          <a:cs typeface="Arial" panose="020B0604020202020204" pitchFamily="34" charset="0"/>
                        </a:rPr>
                        <a:t>Innovation</a:t>
                      </a:r>
                    </a:p>
                    <a:p>
                      <a:pPr marL="285750" indent="-285750">
                        <a:buFont typeface="Arial" panose="020B0604020202020204" pitchFamily="34" charset="0"/>
                        <a:buChar char="•"/>
                      </a:pPr>
                      <a:r>
                        <a:rPr lang="en-US" sz="1400" dirty="0">
                          <a:solidFill>
                            <a:sysClr val="windowText" lastClr="000000"/>
                          </a:solidFill>
                          <a:latin typeface="Arial" panose="020B0604020202020204" pitchFamily="34" charset="0"/>
                          <a:cs typeface="Arial" panose="020B0604020202020204" pitchFamily="34" charset="0"/>
                        </a:rPr>
                        <a:t>Using technology to benefit humanity</a:t>
                      </a:r>
                    </a:p>
                    <a:p>
                      <a:pPr marL="285750" indent="-285750">
                        <a:buFont typeface="Arial" panose="020B0604020202020204" pitchFamily="34" charset="0"/>
                        <a:buChar char="•"/>
                      </a:pPr>
                      <a:r>
                        <a:rPr lang="en-US" sz="1400" dirty="0">
                          <a:solidFill>
                            <a:sysClr val="windowText" lastClr="000000"/>
                          </a:solidFill>
                          <a:latin typeface="Arial" panose="020B0604020202020204" pitchFamily="34" charset="0"/>
                          <a:cs typeface="Arial" panose="020B0604020202020204" pitchFamily="34" charset="0"/>
                        </a:rPr>
                        <a:t>Protecting personal rights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5C4"/>
                    </a:solidFill>
                  </a:tcPr>
                </a:tc>
                <a:tc>
                  <a:txBody>
                    <a:bodyPr/>
                    <a:lstStyle/>
                    <a:p>
                      <a:pPr marL="285750" indent="-285750">
                        <a:buFont typeface="Arial" panose="020B0604020202020204" pitchFamily="34" charset="0"/>
                        <a:buChar char="•"/>
                      </a:pPr>
                      <a:r>
                        <a:rPr lang="en-US" sz="1400" dirty="0">
                          <a:solidFill>
                            <a:sysClr val="windowText" lastClr="000000"/>
                          </a:solidFill>
                          <a:latin typeface="Arial" panose="020B0604020202020204" pitchFamily="34" charset="0"/>
                          <a:cs typeface="Arial" panose="020B0604020202020204" pitchFamily="34" charset="0"/>
                        </a:rPr>
                        <a:t>Responsible use of technology</a:t>
                      </a:r>
                    </a:p>
                    <a:p>
                      <a:pPr marL="285750" indent="-285750">
                        <a:buFont typeface="Arial" panose="020B0604020202020204" pitchFamily="34" charset="0"/>
                        <a:buChar char="•"/>
                      </a:pPr>
                      <a:r>
                        <a:rPr lang="en-US" sz="1400" dirty="0">
                          <a:solidFill>
                            <a:sysClr val="windowText" lastClr="000000"/>
                          </a:solidFill>
                          <a:latin typeface="Arial" panose="020B0604020202020204" pitchFamily="34" charset="0"/>
                          <a:cs typeface="Arial" panose="020B0604020202020204" pitchFamily="34" charset="0"/>
                        </a:rPr>
                        <a:t>Being sustainable </a:t>
                      </a:r>
                    </a:p>
                    <a:p>
                      <a:pPr marL="285750" indent="-285750">
                        <a:buFont typeface="Arial" panose="020B0604020202020204" pitchFamily="34" charset="0"/>
                        <a:buChar char="•"/>
                      </a:pPr>
                      <a:endParaRPr lang="en-US" sz="1400" dirty="0">
                        <a:solidFill>
                          <a:sysClr val="windowText" lastClr="0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5C4"/>
                    </a:solidFill>
                  </a:tcPr>
                </a:tc>
                <a:extLst>
                  <a:ext uri="{0D108BD9-81ED-4DB2-BD59-A6C34878D82A}">
                    <a16:rowId xmlns:a16="http://schemas.microsoft.com/office/drawing/2014/main" val="1401155347"/>
                  </a:ext>
                </a:extLst>
              </a:tr>
              <a:tr h="1160010">
                <a:tc>
                  <a:txBody>
                    <a:bodyPr/>
                    <a:lstStyle/>
                    <a:p>
                      <a:r>
                        <a:rPr lang="en-US" b="1" dirty="0">
                          <a:solidFill>
                            <a:sysClr val="windowText" lastClr="000000"/>
                          </a:solidFill>
                          <a:latin typeface="Arial" panose="020B0604020202020204" pitchFamily="34" charset="0"/>
                          <a:cs typeface="Arial" panose="020B0604020202020204" pitchFamily="34" charset="0"/>
                        </a:rPr>
                        <a:t>Meta</a:t>
                      </a:r>
                    </a:p>
                    <a:p>
                      <a:endParaRPr lang="en-US" sz="1200" b="1" dirty="0">
                        <a:solidFill>
                          <a:sysClr val="windowText" lastClr="000000"/>
                        </a:solidFill>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a:latin typeface="Arial" panose="020B0604020202020204" pitchFamily="34" charset="0"/>
                          <a:cs typeface="Arial" panose="020B0604020202020204" pitchFamily="34" charset="0"/>
                          <a:hlinkClick r:id="rId5"/>
                        </a:rPr>
                        <a:t>about.meta.com/uk/company-info/</a:t>
                      </a:r>
                      <a:endParaRPr lang="en-US" sz="1200" b="1" dirty="0">
                        <a:solidFill>
                          <a:sysClr val="windowText" lastClr="000000"/>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5C4"/>
                    </a:solidFill>
                  </a:tcPr>
                </a:tc>
                <a:tc>
                  <a:txBody>
                    <a:bodyPr/>
                    <a:lstStyle/>
                    <a:p>
                      <a:pPr marL="285750" indent="-285750">
                        <a:buFont typeface="Arial" panose="020B0604020202020204" pitchFamily="34" charset="0"/>
                        <a:buChar char="•"/>
                      </a:pPr>
                      <a:r>
                        <a:rPr lang="en-US" sz="1400" dirty="0">
                          <a:solidFill>
                            <a:sysClr val="windowText" lastClr="000000"/>
                          </a:solidFill>
                          <a:latin typeface="Arial" panose="020B0604020202020204" pitchFamily="34" charset="0"/>
                          <a:cs typeface="Arial" panose="020B0604020202020204" pitchFamily="34" charset="0"/>
                        </a:rPr>
                        <a:t>Bringing people together</a:t>
                      </a:r>
                    </a:p>
                    <a:p>
                      <a:pPr marL="285750" indent="-285750">
                        <a:buFont typeface="Arial" panose="020B0604020202020204" pitchFamily="34" charset="0"/>
                        <a:buChar char="•"/>
                      </a:pPr>
                      <a:r>
                        <a:rPr lang="en-US" sz="1400" dirty="0">
                          <a:solidFill>
                            <a:sysClr val="windowText" lastClr="000000"/>
                          </a:solidFill>
                          <a:latin typeface="Arial" panose="020B0604020202020204" pitchFamily="34" charset="0"/>
                          <a:cs typeface="Arial" panose="020B0604020202020204" pitchFamily="34" charset="0"/>
                        </a:rPr>
                        <a:t>Promoting communication whilst reducing harm</a:t>
                      </a:r>
                    </a:p>
                    <a:p>
                      <a:pPr marL="285750" indent="-285750">
                        <a:buFont typeface="Arial" panose="020B0604020202020204" pitchFamily="34" charset="0"/>
                        <a:buChar char="•"/>
                      </a:pPr>
                      <a:endParaRPr lang="en-US" sz="1400" dirty="0">
                        <a:solidFill>
                          <a:sysClr val="windowText" lastClr="00000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400" dirty="0">
                        <a:solidFill>
                          <a:sysClr val="windowText" lastClr="0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5C4"/>
                    </a:solidFill>
                  </a:tcPr>
                </a:tc>
                <a:tc>
                  <a:txBody>
                    <a:bodyPr/>
                    <a:lstStyle/>
                    <a:p>
                      <a:pPr marL="285750" indent="-285750">
                        <a:buFont typeface="Arial" panose="020B0604020202020204" pitchFamily="34" charset="0"/>
                        <a:buChar char="•"/>
                      </a:pPr>
                      <a:r>
                        <a:rPr lang="en-US" sz="1400" dirty="0">
                          <a:solidFill>
                            <a:sysClr val="windowText" lastClr="000000"/>
                          </a:solidFill>
                          <a:latin typeface="Arial" panose="020B0604020202020204" pitchFamily="34" charset="0"/>
                          <a:cs typeface="Arial" panose="020B0604020202020204" pitchFamily="34" charset="0"/>
                        </a:rPr>
                        <a:t>Free speech</a:t>
                      </a:r>
                    </a:p>
                    <a:p>
                      <a:pPr marL="285750" indent="-285750">
                        <a:buFont typeface="Arial" panose="020B0604020202020204" pitchFamily="34" charset="0"/>
                        <a:buChar char="•"/>
                      </a:pPr>
                      <a:r>
                        <a:rPr lang="en-US" sz="1400" dirty="0">
                          <a:solidFill>
                            <a:sysClr val="windowText" lastClr="000000"/>
                          </a:solidFill>
                          <a:latin typeface="Arial" panose="020B0604020202020204" pitchFamily="34" charset="0"/>
                          <a:cs typeface="Arial" panose="020B0604020202020204" pitchFamily="34" charset="0"/>
                        </a:rPr>
                        <a:t>Access for all through free  services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5C4"/>
                    </a:solidFill>
                  </a:tcPr>
                </a:tc>
                <a:tc>
                  <a:txBody>
                    <a:bodyPr/>
                    <a:lstStyle/>
                    <a:p>
                      <a:pPr marL="285750" indent="-285750">
                        <a:buFont typeface="Arial" panose="020B0604020202020204" pitchFamily="34" charset="0"/>
                        <a:buChar char="•"/>
                      </a:pPr>
                      <a:r>
                        <a:rPr lang="en-US" sz="1400" dirty="0">
                          <a:solidFill>
                            <a:sysClr val="windowText" lastClr="000000"/>
                          </a:solidFill>
                          <a:latin typeface="Arial" panose="020B0604020202020204" pitchFamily="34" charset="0"/>
                          <a:cs typeface="Arial" panose="020B0604020202020204" pitchFamily="34" charset="0"/>
                        </a:rPr>
                        <a:t>Employee diversity should reflect customers and users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5C4"/>
                    </a:solidFill>
                  </a:tcPr>
                </a:tc>
                <a:extLst>
                  <a:ext uri="{0D108BD9-81ED-4DB2-BD59-A6C34878D82A}">
                    <a16:rowId xmlns:a16="http://schemas.microsoft.com/office/drawing/2014/main" val="1112558085"/>
                  </a:ext>
                </a:extLst>
              </a:tr>
            </a:tbl>
          </a:graphicData>
        </a:graphic>
      </p:graphicFrame>
      <p:sp>
        <p:nvSpPr>
          <p:cNvPr id="5" name="TextBox 4">
            <a:extLst>
              <a:ext uri="{FF2B5EF4-FFF2-40B4-BE49-F238E27FC236}">
                <a16:creationId xmlns:a16="http://schemas.microsoft.com/office/drawing/2014/main" id="{BDCF9A58-D53C-516F-35EB-1AED970728A2}"/>
              </a:ext>
            </a:extLst>
          </p:cNvPr>
          <p:cNvSpPr txBox="1"/>
          <p:nvPr/>
        </p:nvSpPr>
        <p:spPr>
          <a:xfrm>
            <a:off x="2879124" y="1816443"/>
            <a:ext cx="184731" cy="369332"/>
          </a:xfrm>
          <a:prstGeom prst="rect">
            <a:avLst/>
          </a:prstGeom>
          <a:noFill/>
        </p:spPr>
        <p:txBody>
          <a:bodyPr wrap="none" rtlCol="0">
            <a:spAutoFit/>
          </a:bodyPr>
          <a:lstStyle/>
          <a:p>
            <a:endParaRPr lang="en-US" dirty="0"/>
          </a:p>
        </p:txBody>
      </p:sp>
      <p:sp>
        <p:nvSpPr>
          <p:cNvPr id="7" name="Content Placeholder 15">
            <a:extLst>
              <a:ext uri="{FF2B5EF4-FFF2-40B4-BE49-F238E27FC236}">
                <a16:creationId xmlns:a16="http://schemas.microsoft.com/office/drawing/2014/main" id="{B983B45F-C1AF-BB3F-1544-B08D71E28083}"/>
              </a:ext>
            </a:extLst>
          </p:cNvPr>
          <p:cNvSpPr>
            <a:spLocks noGrp="1"/>
          </p:cNvSpPr>
          <p:nvPr>
            <p:ph idx="1"/>
          </p:nvPr>
        </p:nvSpPr>
        <p:spPr>
          <a:xfrm>
            <a:off x="744152" y="865169"/>
            <a:ext cx="10515600" cy="682797"/>
          </a:xfrm>
          <a:noFill/>
        </p:spPr>
        <p:txBody>
          <a:bodyPr>
            <a:normAutofit fontScale="85000" lnSpcReduction="10000"/>
          </a:bodyPr>
          <a:lstStyle/>
          <a:p>
            <a:pPr marL="0" indent="0">
              <a:buNone/>
            </a:pPr>
            <a:r>
              <a:rPr lang="en-GB" sz="2000" dirty="0"/>
              <a:t>Look at these four major technology companies and discuss how they approach the values in the table.</a:t>
            </a:r>
            <a:endParaRPr lang="en-GB" sz="1600" dirty="0"/>
          </a:p>
        </p:txBody>
      </p:sp>
    </p:spTree>
    <p:extLst>
      <p:ext uri="{BB962C8B-B14F-4D97-AF65-F5344CB8AC3E}">
        <p14:creationId xmlns:p14="http://schemas.microsoft.com/office/powerpoint/2010/main" val="1823044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group of people eating pizza&#10;&#10;Description automatically generated">
            <a:extLst>
              <a:ext uri="{FF2B5EF4-FFF2-40B4-BE49-F238E27FC236}">
                <a16:creationId xmlns:a16="http://schemas.microsoft.com/office/drawing/2014/main" id="{6CC25122-F5E8-A13E-EE2A-0EDB7FD642E7}"/>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989083" y="1821876"/>
            <a:ext cx="4364717" cy="4351338"/>
          </a:xfrm>
          <a:prstGeom prst="rect">
            <a:avLst/>
          </a:prstGeom>
        </p:spPr>
      </p:pic>
      <p:sp>
        <p:nvSpPr>
          <p:cNvPr id="4" name="Title 3">
            <a:extLst>
              <a:ext uri="{FF2B5EF4-FFF2-40B4-BE49-F238E27FC236}">
                <a16:creationId xmlns:a16="http://schemas.microsoft.com/office/drawing/2014/main" id="{F98DF8AA-D17B-CCC1-4F51-9BF424899A33}"/>
              </a:ext>
            </a:extLst>
          </p:cNvPr>
          <p:cNvSpPr>
            <a:spLocks noGrp="1"/>
          </p:cNvSpPr>
          <p:nvPr>
            <p:ph type="title"/>
          </p:nvPr>
        </p:nvSpPr>
        <p:spPr>
          <a:xfrm>
            <a:off x="838200" y="329499"/>
            <a:ext cx="10515600" cy="1325563"/>
          </a:xfrm>
        </p:spPr>
        <p:txBody>
          <a:bodyPr>
            <a:normAutofit/>
          </a:bodyPr>
          <a:lstStyle/>
          <a:p>
            <a:r>
              <a:rPr lang="en-GB" dirty="0"/>
              <a:t>Workplace culture</a:t>
            </a:r>
          </a:p>
        </p:txBody>
      </p:sp>
      <p:sp>
        <p:nvSpPr>
          <p:cNvPr id="5" name="Content Placeholder 4">
            <a:extLst>
              <a:ext uri="{FF2B5EF4-FFF2-40B4-BE49-F238E27FC236}">
                <a16:creationId xmlns:a16="http://schemas.microsoft.com/office/drawing/2014/main" id="{F1AB0B37-6ED4-E961-0E13-1DB461DB5C1D}"/>
              </a:ext>
            </a:extLst>
          </p:cNvPr>
          <p:cNvSpPr>
            <a:spLocks noGrp="1"/>
          </p:cNvSpPr>
          <p:nvPr>
            <p:ph idx="1"/>
          </p:nvPr>
        </p:nvSpPr>
        <p:spPr>
          <a:xfrm>
            <a:off x="838199" y="1825625"/>
            <a:ext cx="5921829" cy="4351338"/>
          </a:xfrm>
        </p:spPr>
        <p:txBody>
          <a:bodyPr>
            <a:normAutofit fontScale="92500" lnSpcReduction="10000"/>
          </a:bodyPr>
          <a:lstStyle/>
          <a:p>
            <a:r>
              <a:rPr lang="pt-BR" dirty="0"/>
              <a:t>The workplace culture needs to be understood by everybody, with the leadership team leading by example.</a:t>
            </a:r>
          </a:p>
          <a:p>
            <a:r>
              <a:rPr lang="pt-BR" dirty="0"/>
              <a:t>Communication is key to success. </a:t>
            </a:r>
            <a:br>
              <a:rPr lang="pt-BR" dirty="0"/>
            </a:br>
            <a:r>
              <a:rPr lang="pt-BR" dirty="0"/>
              <a:t>Staff members need to be informed and have a platform to ask questions, make suggestions and feel that their opinions are valued.</a:t>
            </a:r>
          </a:p>
          <a:p>
            <a:r>
              <a:rPr lang="pt-BR" dirty="0"/>
              <a:t>Digital technology can allow this information to be available instantly and updated as needed.</a:t>
            </a:r>
          </a:p>
        </p:txBody>
      </p:sp>
      <p:sp>
        <p:nvSpPr>
          <p:cNvPr id="9" name="Text Placeholder 8">
            <a:extLst>
              <a:ext uri="{FF2B5EF4-FFF2-40B4-BE49-F238E27FC236}">
                <a16:creationId xmlns:a16="http://schemas.microsoft.com/office/drawing/2014/main" id="{E249B6B6-EDF2-03CD-BEF9-0F567EA56E45}"/>
              </a:ext>
            </a:extLst>
          </p:cNvPr>
          <p:cNvSpPr>
            <a:spLocks noGrp="1"/>
          </p:cNvSpPr>
          <p:nvPr>
            <p:ph type="body" sz="quarter" idx="14"/>
          </p:nvPr>
        </p:nvSpPr>
        <p:spPr>
          <a:xfrm>
            <a:off x="9973929" y="162686"/>
            <a:ext cx="2078545" cy="365125"/>
          </a:xfrm>
          <a:solidFill>
            <a:srgbClr val="F1995D"/>
          </a:solidFill>
        </p:spPr>
        <p:txBody>
          <a:bodyPr/>
          <a:lstStyle/>
          <a:p>
            <a:r>
              <a:rPr lang="en-GB" dirty="0"/>
              <a:t>Activity 2</a:t>
            </a:r>
          </a:p>
        </p:txBody>
      </p:sp>
      <p:sp>
        <p:nvSpPr>
          <p:cNvPr id="16" name="Text Placeholder 15">
            <a:extLst>
              <a:ext uri="{FF2B5EF4-FFF2-40B4-BE49-F238E27FC236}">
                <a16:creationId xmlns:a16="http://schemas.microsoft.com/office/drawing/2014/main" id="{7BE8136D-0C89-D68D-F368-030DEA6F0B2E}"/>
              </a:ext>
            </a:extLst>
          </p:cNvPr>
          <p:cNvSpPr>
            <a:spLocks noGrp="1"/>
          </p:cNvSpPr>
          <p:nvPr>
            <p:ph type="body" sz="quarter" idx="11"/>
          </p:nvPr>
        </p:nvSpPr>
        <p:spPr>
          <a:xfrm>
            <a:off x="838200" y="6356349"/>
            <a:ext cx="5400000" cy="365125"/>
          </a:xfrm>
        </p:spPr>
        <p:txBody>
          <a:bodyPr/>
          <a:lstStyle/>
          <a:p>
            <a:r>
              <a:rPr lang="en-GB" dirty="0"/>
              <a:t>Lesson 2: </a:t>
            </a:r>
            <a:r>
              <a:rPr lang="en-US" dirty="0"/>
              <a:t>Designing systems that reflect society and situational awareness</a:t>
            </a:r>
            <a:endParaRPr lang="en-GB" dirty="0"/>
          </a:p>
        </p:txBody>
      </p:sp>
    </p:spTree>
    <p:extLst>
      <p:ext uri="{BB962C8B-B14F-4D97-AF65-F5344CB8AC3E}">
        <p14:creationId xmlns:p14="http://schemas.microsoft.com/office/powerpoint/2010/main" val="4056708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group of people sitting at a table&#10;&#10;Description automatically generated">
            <a:extLst>
              <a:ext uri="{FF2B5EF4-FFF2-40B4-BE49-F238E27FC236}">
                <a16:creationId xmlns:a16="http://schemas.microsoft.com/office/drawing/2014/main" id="{7843919F-9A53-AD44-542A-16E9C0D9D140}"/>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2062259" y="1893127"/>
            <a:ext cx="7791558" cy="3634195"/>
          </a:xfrm>
          <a:prstGeom prst="rect">
            <a:avLst/>
          </a:prstGeom>
        </p:spPr>
      </p:pic>
      <p:sp>
        <p:nvSpPr>
          <p:cNvPr id="13" name="Text Placeholder 12">
            <a:extLst>
              <a:ext uri="{FF2B5EF4-FFF2-40B4-BE49-F238E27FC236}">
                <a16:creationId xmlns:a16="http://schemas.microsoft.com/office/drawing/2014/main" id="{BA1C9C1E-A887-3CBA-6580-68AAF2A3F033}"/>
              </a:ext>
            </a:extLst>
          </p:cNvPr>
          <p:cNvSpPr>
            <a:spLocks noGrp="1"/>
          </p:cNvSpPr>
          <p:nvPr>
            <p:ph type="body" sz="quarter" idx="14"/>
          </p:nvPr>
        </p:nvSpPr>
        <p:spPr/>
        <p:txBody>
          <a:bodyPr/>
          <a:lstStyle/>
          <a:p>
            <a:r>
              <a:rPr lang="en-GB" dirty="0"/>
              <a:t>Activity 2</a:t>
            </a:r>
          </a:p>
        </p:txBody>
      </p:sp>
      <p:sp>
        <p:nvSpPr>
          <p:cNvPr id="10" name="Title 9">
            <a:extLst>
              <a:ext uri="{FF2B5EF4-FFF2-40B4-BE49-F238E27FC236}">
                <a16:creationId xmlns:a16="http://schemas.microsoft.com/office/drawing/2014/main" id="{4BCB5F62-126E-5CFF-4742-6DC2E87A0E06}"/>
              </a:ext>
            </a:extLst>
          </p:cNvPr>
          <p:cNvSpPr>
            <a:spLocks noGrp="1"/>
          </p:cNvSpPr>
          <p:nvPr>
            <p:ph type="title"/>
          </p:nvPr>
        </p:nvSpPr>
        <p:spPr/>
        <p:txBody>
          <a:bodyPr/>
          <a:lstStyle/>
          <a:p>
            <a:r>
              <a:rPr lang="en-GB" dirty="0"/>
              <a:t>How are organisations responding to workplace changes?</a:t>
            </a:r>
          </a:p>
        </p:txBody>
      </p:sp>
      <p:sp>
        <p:nvSpPr>
          <p:cNvPr id="14" name="Text Placeholder 13">
            <a:extLst>
              <a:ext uri="{FF2B5EF4-FFF2-40B4-BE49-F238E27FC236}">
                <a16:creationId xmlns:a16="http://schemas.microsoft.com/office/drawing/2014/main" id="{7456300A-6046-4AF4-7EB5-6BDDD193CDCB}"/>
              </a:ext>
            </a:extLst>
          </p:cNvPr>
          <p:cNvSpPr>
            <a:spLocks noGrp="1"/>
          </p:cNvSpPr>
          <p:nvPr>
            <p:ph type="body" sz="quarter" idx="15"/>
          </p:nvPr>
        </p:nvSpPr>
        <p:spPr>
          <a:xfrm>
            <a:off x="838200" y="6288607"/>
            <a:ext cx="5400000" cy="432867"/>
          </a:xfrm>
        </p:spPr>
        <p:txBody>
          <a:bodyPr/>
          <a:lstStyle/>
          <a:p>
            <a:r>
              <a:rPr lang="en-GB" dirty="0"/>
              <a:t>Lesson 2: </a:t>
            </a:r>
            <a:r>
              <a:rPr lang="en-US" dirty="0"/>
              <a:t>Designing systems that reflect society and situational awareness</a:t>
            </a:r>
            <a:endParaRPr lang="en-GB" dirty="0"/>
          </a:p>
        </p:txBody>
      </p:sp>
    </p:spTree>
    <p:extLst>
      <p:ext uri="{BB962C8B-B14F-4D97-AF65-F5344CB8AC3E}">
        <p14:creationId xmlns:p14="http://schemas.microsoft.com/office/powerpoint/2010/main" val="4054019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lose-up of gears with text on them&#10;&#10;Description automatically generated">
            <a:extLst>
              <a:ext uri="{FF2B5EF4-FFF2-40B4-BE49-F238E27FC236}">
                <a16:creationId xmlns:a16="http://schemas.microsoft.com/office/drawing/2014/main" id="{EC30A86C-D64A-1680-B46B-3EC7651720EF}"/>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546463" y="113780"/>
            <a:ext cx="2253558" cy="1502372"/>
          </a:xfrm>
          <a:prstGeom prst="rect">
            <a:avLst/>
          </a:prstGeom>
        </p:spPr>
      </p:pic>
      <p:sp>
        <p:nvSpPr>
          <p:cNvPr id="4" name="Title 3">
            <a:extLst>
              <a:ext uri="{FF2B5EF4-FFF2-40B4-BE49-F238E27FC236}">
                <a16:creationId xmlns:a16="http://schemas.microsoft.com/office/drawing/2014/main" id="{F98DF8AA-D17B-CCC1-4F51-9BF424899A33}"/>
              </a:ext>
            </a:extLst>
          </p:cNvPr>
          <p:cNvSpPr>
            <a:spLocks noGrp="1"/>
          </p:cNvSpPr>
          <p:nvPr>
            <p:ph type="title"/>
          </p:nvPr>
        </p:nvSpPr>
        <p:spPr>
          <a:xfrm>
            <a:off x="838200" y="365125"/>
            <a:ext cx="10515600" cy="1325563"/>
          </a:xfrm>
        </p:spPr>
        <p:txBody>
          <a:bodyPr>
            <a:normAutofit/>
          </a:bodyPr>
          <a:lstStyle/>
          <a:p>
            <a:r>
              <a:rPr lang="en-GB" dirty="0"/>
              <a:t>Code of conduct</a:t>
            </a:r>
          </a:p>
        </p:txBody>
      </p:sp>
      <p:sp>
        <p:nvSpPr>
          <p:cNvPr id="5" name="Content Placeholder 4">
            <a:extLst>
              <a:ext uri="{FF2B5EF4-FFF2-40B4-BE49-F238E27FC236}">
                <a16:creationId xmlns:a16="http://schemas.microsoft.com/office/drawing/2014/main" id="{F1AB0B37-6ED4-E961-0E13-1DB461DB5C1D}"/>
              </a:ext>
            </a:extLst>
          </p:cNvPr>
          <p:cNvSpPr>
            <a:spLocks noGrp="1"/>
          </p:cNvSpPr>
          <p:nvPr>
            <p:ph idx="1"/>
          </p:nvPr>
        </p:nvSpPr>
        <p:spPr>
          <a:xfrm>
            <a:off x="838199" y="1825625"/>
            <a:ext cx="5921829" cy="4351338"/>
          </a:xfrm>
        </p:spPr>
        <p:txBody>
          <a:bodyPr>
            <a:normAutofit fontScale="92500" lnSpcReduction="10000"/>
          </a:bodyPr>
          <a:lstStyle/>
          <a:p>
            <a:r>
              <a:rPr lang="pt-BR" dirty="0"/>
              <a:t>Employers must provide a code of conduct that combines:</a:t>
            </a:r>
          </a:p>
          <a:p>
            <a:pPr lvl="1">
              <a:buFont typeface="Courier New" pitchFamily="49" charset="0"/>
              <a:buChar char="o"/>
            </a:pPr>
            <a:r>
              <a:rPr lang="pt-BR" sz="2400" dirty="0"/>
              <a:t>external professional guidelines;</a:t>
            </a:r>
          </a:p>
          <a:p>
            <a:pPr lvl="1">
              <a:buFont typeface="Courier New" pitchFamily="49" charset="0"/>
              <a:buChar char="o"/>
            </a:pPr>
            <a:r>
              <a:rPr lang="pt-BR" sz="2400" dirty="0"/>
              <a:t>thier own internal policy documents.</a:t>
            </a:r>
          </a:p>
          <a:p>
            <a:r>
              <a:rPr lang="pt-BR" dirty="0"/>
              <a:t>Complying with these policies is usually part of an employment contract.</a:t>
            </a:r>
          </a:p>
          <a:p>
            <a:r>
              <a:rPr lang="pt-BR" dirty="0"/>
              <a:t>The human resources (HR) department of the organisation will normally manage these documents and be the first port of call for employees.</a:t>
            </a:r>
          </a:p>
          <a:p>
            <a:endParaRPr lang="pt-BR" dirty="0"/>
          </a:p>
        </p:txBody>
      </p:sp>
      <p:sp>
        <p:nvSpPr>
          <p:cNvPr id="9" name="Text Placeholder 8">
            <a:extLst>
              <a:ext uri="{FF2B5EF4-FFF2-40B4-BE49-F238E27FC236}">
                <a16:creationId xmlns:a16="http://schemas.microsoft.com/office/drawing/2014/main" id="{E249B6B6-EDF2-03CD-BEF9-0F567EA56E45}"/>
              </a:ext>
            </a:extLst>
          </p:cNvPr>
          <p:cNvSpPr>
            <a:spLocks noGrp="1"/>
          </p:cNvSpPr>
          <p:nvPr>
            <p:ph type="body" sz="quarter" idx="14"/>
          </p:nvPr>
        </p:nvSpPr>
        <p:spPr>
          <a:xfrm>
            <a:off x="9973929" y="162686"/>
            <a:ext cx="2078545" cy="365125"/>
          </a:xfrm>
          <a:solidFill>
            <a:srgbClr val="F1995D"/>
          </a:solidFill>
        </p:spPr>
        <p:txBody>
          <a:bodyPr/>
          <a:lstStyle/>
          <a:p>
            <a:r>
              <a:rPr lang="en-GB" dirty="0"/>
              <a:t>Activity 2</a:t>
            </a:r>
          </a:p>
        </p:txBody>
      </p:sp>
      <p:sp>
        <p:nvSpPr>
          <p:cNvPr id="16" name="Text Placeholder 15">
            <a:extLst>
              <a:ext uri="{FF2B5EF4-FFF2-40B4-BE49-F238E27FC236}">
                <a16:creationId xmlns:a16="http://schemas.microsoft.com/office/drawing/2014/main" id="{7BE8136D-0C89-D68D-F368-030DEA6F0B2E}"/>
              </a:ext>
            </a:extLst>
          </p:cNvPr>
          <p:cNvSpPr>
            <a:spLocks noGrp="1"/>
          </p:cNvSpPr>
          <p:nvPr>
            <p:ph type="body" sz="quarter" idx="11"/>
          </p:nvPr>
        </p:nvSpPr>
        <p:spPr>
          <a:xfrm>
            <a:off x="838200" y="6356349"/>
            <a:ext cx="5400000" cy="365125"/>
          </a:xfrm>
        </p:spPr>
        <p:txBody>
          <a:bodyPr/>
          <a:lstStyle/>
          <a:p>
            <a:r>
              <a:rPr lang="en-GB" dirty="0"/>
              <a:t>Lesson 2: </a:t>
            </a:r>
            <a:r>
              <a:rPr lang="en-US" dirty="0"/>
              <a:t>Designing systems that reflect society and situational awareness</a:t>
            </a:r>
            <a:endParaRPr lang="en-GB" dirty="0"/>
          </a:p>
        </p:txBody>
      </p:sp>
      <p:sp>
        <p:nvSpPr>
          <p:cNvPr id="6" name="Content Placeholder 6">
            <a:extLst>
              <a:ext uri="{FF2B5EF4-FFF2-40B4-BE49-F238E27FC236}">
                <a16:creationId xmlns:a16="http://schemas.microsoft.com/office/drawing/2014/main" id="{12A0FE6A-AF83-4810-2DB8-42B965FCC9AB}"/>
              </a:ext>
            </a:extLst>
          </p:cNvPr>
          <p:cNvSpPr txBox="1">
            <a:spLocks/>
          </p:cNvSpPr>
          <p:nvPr/>
        </p:nvSpPr>
        <p:spPr>
          <a:xfrm>
            <a:off x="6984609" y="1825625"/>
            <a:ext cx="4802677" cy="4351338"/>
          </a:xfrm>
          <a:custGeom>
            <a:avLst/>
            <a:gdLst>
              <a:gd name="connsiteX0" fmla="*/ 0 w 4802677"/>
              <a:gd name="connsiteY0" fmla="*/ 0 h 4351338"/>
              <a:gd name="connsiteX1" fmla="*/ 4802677 w 4802677"/>
              <a:gd name="connsiteY1" fmla="*/ 0 h 4351338"/>
              <a:gd name="connsiteX2" fmla="*/ 4802677 w 4802677"/>
              <a:gd name="connsiteY2" fmla="*/ 4351338 h 4351338"/>
              <a:gd name="connsiteX3" fmla="*/ 0 w 4802677"/>
              <a:gd name="connsiteY3" fmla="*/ 4351338 h 4351338"/>
              <a:gd name="connsiteX4" fmla="*/ 0 w 4802677"/>
              <a:gd name="connsiteY4" fmla="*/ 0 h 43513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02677" h="4351338" fill="none" extrusionOk="0">
                <a:moveTo>
                  <a:pt x="0" y="0"/>
                </a:moveTo>
                <a:cubicBezTo>
                  <a:pt x="1056939" y="-33775"/>
                  <a:pt x="3934596" y="138873"/>
                  <a:pt x="4802677" y="0"/>
                </a:cubicBezTo>
                <a:cubicBezTo>
                  <a:pt x="4728906" y="585222"/>
                  <a:pt x="4646794" y="3710241"/>
                  <a:pt x="4802677" y="4351338"/>
                </a:cubicBezTo>
                <a:cubicBezTo>
                  <a:pt x="2447944" y="4214008"/>
                  <a:pt x="1712262" y="4213482"/>
                  <a:pt x="0" y="4351338"/>
                </a:cubicBezTo>
                <a:cubicBezTo>
                  <a:pt x="152408" y="2268068"/>
                  <a:pt x="73868" y="1803478"/>
                  <a:pt x="0" y="0"/>
                </a:cubicBezTo>
                <a:close/>
              </a:path>
              <a:path w="4802677" h="4351338" stroke="0" extrusionOk="0">
                <a:moveTo>
                  <a:pt x="0" y="0"/>
                </a:moveTo>
                <a:cubicBezTo>
                  <a:pt x="982142" y="-101487"/>
                  <a:pt x="3461072" y="-162162"/>
                  <a:pt x="4802677" y="0"/>
                </a:cubicBezTo>
                <a:cubicBezTo>
                  <a:pt x="4863390" y="1739382"/>
                  <a:pt x="4741605" y="3375976"/>
                  <a:pt x="4802677" y="4351338"/>
                </a:cubicBezTo>
                <a:cubicBezTo>
                  <a:pt x="3020961" y="4401403"/>
                  <a:pt x="1795136" y="4192889"/>
                  <a:pt x="0" y="4351338"/>
                </a:cubicBezTo>
                <a:cubicBezTo>
                  <a:pt x="-24452" y="3602151"/>
                  <a:pt x="-67663" y="2092173"/>
                  <a:pt x="0" y="0"/>
                </a:cubicBezTo>
                <a:close/>
              </a:path>
            </a:pathLst>
          </a:custGeom>
          <a:solidFill>
            <a:srgbClr val="FFF5C4"/>
          </a:solidFill>
          <a:ln w="19050" cap="sq">
            <a:solidFill>
              <a:srgbClr val="534C29"/>
            </a:solidFill>
            <a:extLst>
              <a:ext uri="{C807C97D-BFC1-408E-A445-0C87EB9F89A2}">
                <ask:lineSketchStyleProps xmlns:ask="http://schemas.microsoft.com/office/drawing/2018/sketchyshapes" sd="981765707">
                  <a:prstGeom prst="rect">
                    <a:avLst/>
                  </a:prstGeom>
                  <ask:type>
                    <ask:lineSketchCurved/>
                  </ask:type>
                </ask:lineSketchStyleProps>
              </a:ext>
            </a:extLst>
          </a:ln>
        </p:spPr>
        <p:txBody>
          <a:bodyPr vert="horz" lIns="180000" tIns="180000" rIns="180000" bIns="180000" rtlCol="0">
            <a:normAutofit lnSpcReduction="10000"/>
          </a:bodyPr>
          <a:lstStyle>
            <a:lvl1pPr marL="228600" indent="-228600" algn="l" defTabSz="914400" rtl="0" eaLnBrk="1" latinLnBrk="0" hangingPunct="1">
              <a:lnSpc>
                <a:spcPct val="108000"/>
              </a:lnSpc>
              <a:spcBef>
                <a:spcPts val="1000"/>
              </a:spcBef>
              <a:buClr>
                <a:srgbClr val="534C29"/>
              </a:buClr>
              <a:buFont typeface="Arial" panose="020B0604020202020204" pitchFamily="34" charset="0"/>
              <a:buChar char="•"/>
              <a:defRPr sz="24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8000"/>
              </a:lnSpc>
              <a:spcBef>
                <a:spcPts val="500"/>
              </a:spcBef>
              <a:buClr>
                <a:srgbClr val="534C29"/>
              </a:buClr>
              <a:buFont typeface="Arial" panose="020B0604020202020204" pitchFamily="34" charset="0"/>
              <a:buChar char="•"/>
              <a:defRPr sz="20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8000"/>
              </a:lnSpc>
              <a:spcBef>
                <a:spcPts val="500"/>
              </a:spcBef>
              <a:buClr>
                <a:srgbClr val="534C29"/>
              </a:buClr>
              <a:buFont typeface="Arial" panose="020B0604020202020204" pitchFamily="34" charset="0"/>
              <a:buChar char="•"/>
              <a:defRPr sz="18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8000"/>
              </a:lnSpc>
              <a:spcBef>
                <a:spcPts val="500"/>
              </a:spcBef>
              <a:buClr>
                <a:srgbClr val="534C29"/>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8000"/>
              </a:lnSpc>
              <a:spcBef>
                <a:spcPts val="500"/>
              </a:spcBef>
              <a:buClr>
                <a:srgbClr val="534C29"/>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1400" b="1" dirty="0"/>
              <a:t>Code of conduct examples and extracts:</a:t>
            </a:r>
          </a:p>
          <a:p>
            <a:r>
              <a:rPr lang="en-GB" sz="14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hlinkClick r:id="rId4"/>
              </a:rPr>
              <a:t>BBC Code of conduct </a:t>
            </a:r>
            <a:endParaRPr lang="en-GB" sz="14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endParaRPr>
          </a:p>
          <a:p>
            <a:pPr lvl="1"/>
            <a:r>
              <a:rPr lang="en-GB" sz="12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Audience awareness</a:t>
            </a:r>
          </a:p>
          <a:p>
            <a:pPr lvl="1"/>
            <a:r>
              <a:rPr lang="en-GB" sz="12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Collaborating and learnin</a:t>
            </a:r>
            <a:r>
              <a:rPr lang="en-GB" sz="1200" dirty="0">
                <a:solidFill>
                  <a:srgbClr val="0D0D0D"/>
                </a:solidFill>
                <a:ea typeface="Calibri" panose="020F0502020204030204" pitchFamily="34" charset="0"/>
                <a:cs typeface="Times New Roman" panose="02020603050405020304" pitchFamily="18" charset="0"/>
              </a:rPr>
              <a:t>g together</a:t>
            </a:r>
          </a:p>
          <a:p>
            <a:pPr lvl="1"/>
            <a:r>
              <a:rPr lang="en-GB" sz="12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Creativity in all area.</a:t>
            </a:r>
          </a:p>
          <a:p>
            <a:pPr lvl="1"/>
            <a:r>
              <a:rPr lang="en-GB" sz="12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Trust between </a:t>
            </a:r>
            <a:r>
              <a:rPr lang="en-GB" sz="1200" dirty="0">
                <a:solidFill>
                  <a:srgbClr val="0D0D0D"/>
                </a:solidFill>
                <a:ea typeface="Calibri" panose="020F0502020204030204" pitchFamily="34" charset="0"/>
                <a:cs typeface="Times New Roman" panose="02020603050405020304" pitchFamily="18" charset="0"/>
              </a:rPr>
              <a:t>the organisation, employees and viewers</a:t>
            </a:r>
          </a:p>
          <a:p>
            <a:pPr lvl="1"/>
            <a:r>
              <a:rPr lang="en-GB" sz="12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Accountability for ke</a:t>
            </a:r>
            <a:r>
              <a:rPr lang="en-GB" sz="1200" dirty="0">
                <a:solidFill>
                  <a:srgbClr val="0D0D0D"/>
                </a:solidFill>
                <a:ea typeface="Calibri" panose="020F0502020204030204" pitchFamily="34" charset="0"/>
                <a:cs typeface="Times New Roman" panose="02020603050405020304" pitchFamily="18" charset="0"/>
              </a:rPr>
              <a:t>eping employees safe</a:t>
            </a:r>
          </a:p>
          <a:p>
            <a:pPr lvl="1"/>
            <a:r>
              <a:rPr lang="en-GB" sz="12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Respect</a:t>
            </a:r>
            <a:r>
              <a:rPr lang="en-GB" sz="1200" dirty="0">
                <a:solidFill>
                  <a:srgbClr val="0D0D0D"/>
                </a:solidFill>
                <a:ea typeface="Calibri" panose="020F0502020204030204" pitchFamily="34" charset="0"/>
                <a:cs typeface="Times New Roman" panose="02020603050405020304" pitchFamily="18" charset="0"/>
              </a:rPr>
              <a:t>ing each other and the planet.</a:t>
            </a:r>
            <a:endParaRPr lang="en-GB" sz="12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endParaRPr>
          </a:p>
          <a:p>
            <a:r>
              <a:rPr lang="en-US" sz="1400" dirty="0">
                <a:hlinkClick r:id="rId5"/>
              </a:rPr>
              <a:t>Fujitsu Code of conduct</a:t>
            </a:r>
            <a:endParaRPr lang="en-US" sz="1400" dirty="0"/>
          </a:p>
          <a:p>
            <a:pPr lvl="1"/>
            <a:r>
              <a:rPr lang="en-US" sz="1200" dirty="0"/>
              <a:t>Respecting human rights</a:t>
            </a:r>
          </a:p>
          <a:p>
            <a:pPr lvl="1"/>
            <a:r>
              <a:rPr lang="en-US" sz="1200" dirty="0"/>
              <a:t>Complying with the law</a:t>
            </a:r>
          </a:p>
          <a:p>
            <a:pPr lvl="1"/>
            <a:r>
              <a:rPr lang="en-US" sz="1200" dirty="0"/>
              <a:t>Fair business dealings</a:t>
            </a:r>
          </a:p>
          <a:p>
            <a:pPr lvl="1"/>
            <a:r>
              <a:rPr lang="en-US" sz="1200" dirty="0"/>
              <a:t>Respecting intellectual property</a:t>
            </a:r>
          </a:p>
          <a:p>
            <a:pPr lvl="1"/>
            <a:r>
              <a:rPr lang="en-US" sz="1200" dirty="0"/>
              <a:t>Respecting confidentiality </a:t>
            </a:r>
          </a:p>
          <a:p>
            <a:pPr lvl="1"/>
            <a:r>
              <a:rPr lang="en-US" sz="1200" dirty="0"/>
              <a:t>Not using position for personal gain</a:t>
            </a:r>
          </a:p>
          <a:p>
            <a:pPr lvl="1"/>
            <a:endParaRPr lang="en-US" sz="1000" dirty="0"/>
          </a:p>
          <a:p>
            <a:pPr lvl="1"/>
            <a:endParaRPr lang="en-US" sz="1000" dirty="0"/>
          </a:p>
        </p:txBody>
      </p:sp>
    </p:spTree>
    <p:extLst>
      <p:ext uri="{BB962C8B-B14F-4D97-AF65-F5344CB8AC3E}">
        <p14:creationId xmlns:p14="http://schemas.microsoft.com/office/powerpoint/2010/main" val="3380303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BEE17DC-3BAA-267E-AB9C-328D316190A5}"/>
              </a:ext>
            </a:extLst>
          </p:cNvPr>
          <p:cNvSpPr>
            <a:spLocks noGrp="1"/>
          </p:cNvSpPr>
          <p:nvPr>
            <p:ph type="title"/>
          </p:nvPr>
        </p:nvSpPr>
        <p:spPr>
          <a:xfrm>
            <a:off x="838200" y="365125"/>
            <a:ext cx="10515600" cy="1325563"/>
          </a:xfrm>
        </p:spPr>
        <p:txBody>
          <a:bodyPr>
            <a:normAutofit/>
          </a:bodyPr>
          <a:lstStyle/>
          <a:p>
            <a:r>
              <a:rPr lang="en-GB" sz="4000" dirty="0"/>
              <a:t>External guidelines and internal policies</a:t>
            </a:r>
          </a:p>
        </p:txBody>
      </p:sp>
      <p:sp>
        <p:nvSpPr>
          <p:cNvPr id="7" name="Content Placeholder 6">
            <a:extLst>
              <a:ext uri="{FF2B5EF4-FFF2-40B4-BE49-F238E27FC236}">
                <a16:creationId xmlns:a16="http://schemas.microsoft.com/office/drawing/2014/main" id="{F091B6F4-D2A6-E7F8-F267-7E93AD2F0D42}"/>
              </a:ext>
            </a:extLst>
          </p:cNvPr>
          <p:cNvSpPr>
            <a:spLocks noGrp="1"/>
          </p:cNvSpPr>
          <p:nvPr>
            <p:ph idx="10"/>
          </p:nvPr>
        </p:nvSpPr>
        <p:spPr>
          <a:xfrm>
            <a:off x="812800" y="1978025"/>
            <a:ext cx="5283200" cy="4351338"/>
          </a:xfrm>
          <a:solidFill>
            <a:srgbClr val="FFF5C4"/>
          </a:solidFill>
        </p:spPr>
        <p:txBody>
          <a:bodyPr tIns="648000">
            <a:noAutofit/>
          </a:bodyPr>
          <a:lstStyle/>
          <a:p>
            <a:pPr marL="0" indent="0">
              <a:buNone/>
            </a:pPr>
            <a:r>
              <a:rPr lang="en-US" sz="1800" b="1" dirty="0"/>
              <a:t>External professional guidelines can cover:</a:t>
            </a:r>
            <a:endParaRPr lang="en-US" sz="1800" dirty="0"/>
          </a:p>
          <a:p>
            <a:pPr>
              <a:lnSpc>
                <a:spcPct val="100000"/>
              </a:lnSpc>
            </a:pPr>
            <a:r>
              <a:rPr lang="en-GB" sz="1600" dirty="0"/>
              <a:t>reporting harassment;</a:t>
            </a:r>
          </a:p>
          <a:p>
            <a:pPr>
              <a:lnSpc>
                <a:spcPct val="100000"/>
              </a:lnSpc>
            </a:pPr>
            <a:r>
              <a:rPr lang="en-GB" sz="1600" dirty="0"/>
              <a:t>health and safety issues;</a:t>
            </a:r>
          </a:p>
          <a:p>
            <a:pPr>
              <a:lnSpc>
                <a:spcPct val="100000"/>
              </a:lnSpc>
            </a:pPr>
            <a:r>
              <a:rPr lang="en-GB" sz="1600" dirty="0"/>
              <a:t>complaints and disciplinary procedures;</a:t>
            </a:r>
          </a:p>
          <a:p>
            <a:pPr>
              <a:lnSpc>
                <a:spcPct val="100000"/>
              </a:lnSpc>
            </a:pPr>
            <a:r>
              <a:rPr lang="en-GB" sz="1600" dirty="0"/>
              <a:t>equality legislation;</a:t>
            </a:r>
          </a:p>
          <a:p>
            <a:pPr>
              <a:lnSpc>
                <a:spcPct val="100000"/>
              </a:lnSpc>
            </a:pPr>
            <a:r>
              <a:rPr lang="en-GB" sz="1600" dirty="0"/>
              <a:t>continued professional development (CPD) training;</a:t>
            </a:r>
          </a:p>
          <a:p>
            <a:pPr>
              <a:lnSpc>
                <a:spcPct val="100000"/>
              </a:lnSpc>
            </a:pPr>
            <a:r>
              <a:rPr lang="en-GB" sz="1600" dirty="0"/>
              <a:t>ethical working;</a:t>
            </a:r>
          </a:p>
          <a:p>
            <a:pPr>
              <a:lnSpc>
                <a:spcPct val="100000"/>
              </a:lnSpc>
            </a:pPr>
            <a:r>
              <a:rPr lang="en-GB" sz="1600" dirty="0"/>
              <a:t>fraud, bribery and money laundering;</a:t>
            </a:r>
          </a:p>
          <a:p>
            <a:pPr>
              <a:lnSpc>
                <a:spcPct val="100000"/>
              </a:lnSpc>
            </a:pPr>
            <a:r>
              <a:rPr lang="en-GB" sz="1600" dirty="0"/>
              <a:t>confidentiality and </a:t>
            </a:r>
            <a:r>
              <a:rPr lang="en-GB" sz="1600" dirty="0" err="1"/>
              <a:t>whistleblowing</a:t>
            </a:r>
            <a:r>
              <a:rPr lang="en-GB" sz="1600" dirty="0"/>
              <a:t>.</a:t>
            </a:r>
          </a:p>
        </p:txBody>
      </p:sp>
      <p:sp>
        <p:nvSpPr>
          <p:cNvPr id="8" name="Content Placeholder 7">
            <a:extLst>
              <a:ext uri="{FF2B5EF4-FFF2-40B4-BE49-F238E27FC236}">
                <a16:creationId xmlns:a16="http://schemas.microsoft.com/office/drawing/2014/main" id="{B927EFDF-2C92-58FD-9766-D88640B53DCD}"/>
              </a:ext>
            </a:extLst>
          </p:cNvPr>
          <p:cNvSpPr>
            <a:spLocks noGrp="1"/>
          </p:cNvSpPr>
          <p:nvPr>
            <p:ph idx="11"/>
          </p:nvPr>
        </p:nvSpPr>
        <p:spPr>
          <a:xfrm>
            <a:off x="6180746" y="1978025"/>
            <a:ext cx="5196840" cy="4351338"/>
          </a:xfrm>
          <a:solidFill>
            <a:srgbClr val="FFF5C4"/>
          </a:solidFill>
        </p:spPr>
        <p:txBody>
          <a:bodyPr tIns="648000">
            <a:normAutofit fontScale="85000" lnSpcReduction="10000"/>
          </a:bodyPr>
          <a:lstStyle/>
          <a:p>
            <a:pPr marL="0" indent="0">
              <a:buNone/>
            </a:pPr>
            <a:r>
              <a:rPr lang="en-US" sz="2100" b="1" dirty="0"/>
              <a:t>Internal policy documents can include:</a:t>
            </a:r>
            <a:endParaRPr lang="en-US" sz="2100" dirty="0"/>
          </a:p>
          <a:p>
            <a:r>
              <a:rPr lang="en-GB" sz="1900" dirty="0"/>
              <a:t>leave, sickness, medical issues and return to work;</a:t>
            </a:r>
          </a:p>
          <a:p>
            <a:r>
              <a:rPr lang="en-GB" sz="1900" dirty="0"/>
              <a:t>data security, including guidance for remote working;</a:t>
            </a:r>
          </a:p>
          <a:p>
            <a:r>
              <a:rPr lang="en-GB" sz="1900" dirty="0"/>
              <a:t>parental leave and childcare;</a:t>
            </a:r>
          </a:p>
          <a:p>
            <a:r>
              <a:rPr lang="en-GB" sz="1900" dirty="0"/>
              <a:t>workplace dress and behaviour standards;</a:t>
            </a:r>
          </a:p>
          <a:p>
            <a:r>
              <a:rPr lang="en-GB" sz="1900" dirty="0"/>
              <a:t>acceptable use of technology and social media;</a:t>
            </a:r>
          </a:p>
          <a:p>
            <a:r>
              <a:rPr lang="en-GB" sz="1900" dirty="0"/>
              <a:t>working hours and break timings;</a:t>
            </a:r>
          </a:p>
          <a:p>
            <a:r>
              <a:rPr lang="en-GB" sz="1900" dirty="0" err="1"/>
              <a:t>whistleblowing</a:t>
            </a:r>
            <a:r>
              <a:rPr lang="en-GB" sz="1900" dirty="0"/>
              <a:t>.</a:t>
            </a:r>
          </a:p>
        </p:txBody>
      </p:sp>
      <p:sp>
        <p:nvSpPr>
          <p:cNvPr id="15" name="Text Placeholder 14">
            <a:extLst>
              <a:ext uri="{FF2B5EF4-FFF2-40B4-BE49-F238E27FC236}">
                <a16:creationId xmlns:a16="http://schemas.microsoft.com/office/drawing/2014/main" id="{F9967349-E579-E9FB-6985-6EB3B15649EE}"/>
              </a:ext>
            </a:extLst>
          </p:cNvPr>
          <p:cNvSpPr>
            <a:spLocks noGrp="1"/>
          </p:cNvSpPr>
          <p:nvPr>
            <p:ph type="body" sz="quarter" idx="12"/>
          </p:nvPr>
        </p:nvSpPr>
        <p:spPr>
          <a:xfrm>
            <a:off x="838200" y="6356349"/>
            <a:ext cx="5400000" cy="365125"/>
          </a:xfrm>
        </p:spPr>
        <p:txBody>
          <a:bodyPr/>
          <a:lstStyle/>
          <a:p>
            <a:r>
              <a:rPr lang="en-GB" dirty="0"/>
              <a:t>Lesson 2: </a:t>
            </a:r>
            <a:r>
              <a:rPr lang="en-US" dirty="0"/>
              <a:t>Designing systems that reflect society and situational awareness</a:t>
            </a:r>
            <a:endParaRPr lang="en-GB" dirty="0"/>
          </a:p>
        </p:txBody>
      </p:sp>
      <p:sp>
        <p:nvSpPr>
          <p:cNvPr id="16" name="Text Placeholder 15">
            <a:extLst>
              <a:ext uri="{FF2B5EF4-FFF2-40B4-BE49-F238E27FC236}">
                <a16:creationId xmlns:a16="http://schemas.microsoft.com/office/drawing/2014/main" id="{AA4BCB19-D078-C4E2-47E6-DAA90CD4F8E3}"/>
              </a:ext>
            </a:extLst>
          </p:cNvPr>
          <p:cNvSpPr>
            <a:spLocks noGrp="1"/>
          </p:cNvSpPr>
          <p:nvPr>
            <p:ph type="body" sz="quarter" idx="14"/>
          </p:nvPr>
        </p:nvSpPr>
        <p:spPr/>
        <p:txBody>
          <a:bodyPr/>
          <a:lstStyle/>
          <a:p>
            <a:r>
              <a:rPr lang="en-GB" dirty="0"/>
              <a:t>Activity 2</a:t>
            </a:r>
          </a:p>
        </p:txBody>
      </p:sp>
      <p:sp>
        <p:nvSpPr>
          <p:cNvPr id="25" name="Oval 24">
            <a:extLst>
              <a:ext uri="{FF2B5EF4-FFF2-40B4-BE49-F238E27FC236}">
                <a16:creationId xmlns:a16="http://schemas.microsoft.com/office/drawing/2014/main" id="{FD5A0F55-0764-7A16-0719-4E434254C4C3}"/>
              </a:ext>
            </a:extLst>
          </p:cNvPr>
          <p:cNvSpPr/>
          <p:nvPr/>
        </p:nvSpPr>
        <p:spPr>
          <a:xfrm>
            <a:off x="2930275" y="1471363"/>
            <a:ext cx="1013323" cy="1013323"/>
          </a:xfrm>
          <a:prstGeom prst="ellipse">
            <a:avLst/>
          </a:prstGeom>
          <a:solidFill>
            <a:schemeClr val="bg1"/>
          </a:solidFill>
          <a:ln w="28575">
            <a:solidFill>
              <a:srgbClr val="FFF5C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7" name="Oval 26">
            <a:extLst>
              <a:ext uri="{FF2B5EF4-FFF2-40B4-BE49-F238E27FC236}">
                <a16:creationId xmlns:a16="http://schemas.microsoft.com/office/drawing/2014/main" id="{C1847994-533D-F4AE-A9EF-A83880EBB83C}"/>
              </a:ext>
            </a:extLst>
          </p:cNvPr>
          <p:cNvSpPr/>
          <p:nvPr/>
        </p:nvSpPr>
        <p:spPr>
          <a:xfrm>
            <a:off x="8249094" y="1471363"/>
            <a:ext cx="1013323" cy="1013323"/>
          </a:xfrm>
          <a:prstGeom prst="ellipse">
            <a:avLst/>
          </a:prstGeom>
          <a:solidFill>
            <a:schemeClr val="bg1"/>
          </a:solidFill>
          <a:ln w="28575">
            <a:solidFill>
              <a:srgbClr val="FFF5C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 name="Picture 1" descr="A computer screen with a cursor&#10;&#10;Description automatically generated with medium confidence">
            <a:extLst>
              <a:ext uri="{FF2B5EF4-FFF2-40B4-BE49-F238E27FC236}">
                <a16:creationId xmlns:a16="http://schemas.microsoft.com/office/drawing/2014/main" id="{BBDC5769-A23F-3344-15A6-C9850466AB8C}"/>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107005" y="1756003"/>
            <a:ext cx="658496" cy="444043"/>
          </a:xfrm>
          <a:prstGeom prst="rect">
            <a:avLst/>
          </a:prstGeom>
        </p:spPr>
      </p:pic>
      <p:pic>
        <p:nvPicPr>
          <p:cNvPr id="3" name="Picture 2" descr="A computer screen with a cursor&#10;&#10;Description automatically generated with medium confidence">
            <a:extLst>
              <a:ext uri="{FF2B5EF4-FFF2-40B4-BE49-F238E27FC236}">
                <a16:creationId xmlns:a16="http://schemas.microsoft.com/office/drawing/2014/main" id="{86BF082F-C5CD-73A8-7A90-31921277160B}"/>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426507" y="1756003"/>
            <a:ext cx="658496" cy="444043"/>
          </a:xfrm>
          <a:prstGeom prst="rect">
            <a:avLst/>
          </a:prstGeom>
        </p:spPr>
      </p:pic>
    </p:spTree>
    <p:extLst>
      <p:ext uri="{BB962C8B-B14F-4D97-AF65-F5344CB8AC3E}">
        <p14:creationId xmlns:p14="http://schemas.microsoft.com/office/powerpoint/2010/main" val="42564815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23CBE4BB3A37E488EBA36778162DF73" ma:contentTypeVersion="14" ma:contentTypeDescription="Create a new document." ma:contentTypeScope="" ma:versionID="0ca46bf19ef785bbbc8660e038fa42bd">
  <xsd:schema xmlns:xsd="http://www.w3.org/2001/XMLSchema" xmlns:xs="http://www.w3.org/2001/XMLSchema" xmlns:p="http://schemas.microsoft.com/office/2006/metadata/properties" xmlns:ns2="793c77ee-4b4c-4c71-81d8-13ade05a2728" xmlns:ns3="35bd0bae-f88e-4010-86b3-4f837abcc0be" targetNamespace="http://schemas.microsoft.com/office/2006/metadata/properties" ma:root="true" ma:fieldsID="5715f077389cd6616b2945872cd585d5" ns2:_="" ns3:_="">
    <xsd:import namespace="793c77ee-4b4c-4c71-81d8-13ade05a2728"/>
    <xsd:import namespace="35bd0bae-f88e-4010-86b3-4f837abcc0be"/>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3c77ee-4b4c-4c71-81d8-13ade05a27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5c323eb9-42bf-4c5f-9fdb-2be1ed835cc9"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5bd0bae-f88e-4010-86b3-4f837abcc0be"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528b4b58-1043-4966-96c8-0b089c760a9f}" ma:internalName="TaxCatchAll" ma:showField="CatchAllData" ma:web="35bd0bae-f88e-4010-86b3-4f837abcc0b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35bd0bae-f88e-4010-86b3-4f837abcc0be" xsi:nil="true"/>
    <lcf76f155ced4ddcb4097134ff3c332f xmlns="793c77ee-4b4c-4c71-81d8-13ade05a272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DCA7F267-227A-4D64-93AD-7D07B9438CEB}"/>
</file>

<file path=customXml/itemProps2.xml><?xml version="1.0" encoding="utf-8"?>
<ds:datastoreItem xmlns:ds="http://schemas.openxmlformats.org/officeDocument/2006/customXml" ds:itemID="{D06F229A-65CB-4020-A48F-853551D83707}"/>
</file>

<file path=customXml/itemProps3.xml><?xml version="1.0" encoding="utf-8"?>
<ds:datastoreItem xmlns:ds="http://schemas.openxmlformats.org/officeDocument/2006/customXml" ds:itemID="{5B61D2A2-5273-46ED-ADEE-37E74A7C41E9}"/>
</file>

<file path=docProps/app.xml><?xml version="1.0" encoding="utf-8"?>
<Properties xmlns="http://schemas.openxmlformats.org/officeDocument/2006/extended-properties" xmlns:vt="http://schemas.openxmlformats.org/officeDocument/2006/docPropsVTypes">
  <TotalTime>0</TotalTime>
  <Words>2309</Words>
  <Application>Microsoft Office PowerPoint</Application>
  <PresentationFormat>Widescreen</PresentationFormat>
  <Paragraphs>298</Paragraphs>
  <Slides>23</Slides>
  <Notes>15</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Arial Narrow</vt:lpstr>
      <vt:lpstr>Calibri</vt:lpstr>
      <vt:lpstr>Courier New</vt:lpstr>
      <vt:lpstr>Symbol</vt:lpstr>
      <vt:lpstr>Office Theme</vt:lpstr>
      <vt:lpstr>Digital</vt:lpstr>
      <vt:lpstr>In this lesson, we will:</vt:lpstr>
      <vt:lpstr>Class discussion – workplace culture</vt:lpstr>
      <vt:lpstr>Workplace culture</vt:lpstr>
      <vt:lpstr>Workplace culture – tech companies</vt:lpstr>
      <vt:lpstr>Workplace culture</vt:lpstr>
      <vt:lpstr>How are organisations responding to workplace changes?</vt:lpstr>
      <vt:lpstr>Code of conduct</vt:lpstr>
      <vt:lpstr>External guidelines and internal policies</vt:lpstr>
      <vt:lpstr>Whistleblowing</vt:lpstr>
      <vt:lpstr>Whistleblowing</vt:lpstr>
      <vt:lpstr>Strategic planning and decisions</vt:lpstr>
      <vt:lpstr>Strategic planning and decisions</vt:lpstr>
      <vt:lpstr>Strategic planning and decisions</vt:lpstr>
      <vt:lpstr>Business case studies</vt:lpstr>
      <vt:lpstr>Co-worker awareness</vt:lpstr>
      <vt:lpstr>Situational awareness</vt:lpstr>
      <vt:lpstr>Observing normal behaviour</vt:lpstr>
      <vt:lpstr>Responding to abnormal behaviour</vt:lpstr>
      <vt:lpstr>Interviews: Situational awareness</vt:lpstr>
      <vt:lpstr>Workplace scenarios</vt:lpstr>
      <vt:lpstr>In this lesson, we have:</vt:lpstr>
      <vt:lpstr>Next lesson, we will cover: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2024-02-15T15:09:05Z</dcterms:created>
  <dcterms:modified xsi:type="dcterms:W3CDTF">2024-02-15T15:09:11Z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0x010100823CBE4BB3A37E488EBA36778162DF73</vt:lpwstr>
  </property>
</Properties>
</file>