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67" r:id="rId2"/>
    <p:sldId id="258" r:id="rId3"/>
    <p:sldId id="274" r:id="rId4"/>
    <p:sldId id="275" r:id="rId5"/>
    <p:sldId id="272" r:id="rId6"/>
    <p:sldId id="315" r:id="rId7"/>
    <p:sldId id="322" r:id="rId8"/>
    <p:sldId id="259" r:id="rId9"/>
    <p:sldId id="268" r:id="rId10"/>
    <p:sldId id="311" r:id="rId11"/>
    <p:sldId id="312" r:id="rId12"/>
    <p:sldId id="323" r:id="rId13"/>
    <p:sldId id="313" r:id="rId14"/>
    <p:sldId id="324" r:id="rId15"/>
    <p:sldId id="316" r:id="rId16"/>
    <p:sldId id="310" r:id="rId17"/>
    <p:sldId id="284" r:id="rId18"/>
    <p:sldId id="319" r:id="rId19"/>
    <p:sldId id="286" r:id="rId20"/>
    <p:sldId id="317" r:id="rId21"/>
    <p:sldId id="296" r:id="rId22"/>
    <p:sldId id="288" r:id="rId23"/>
    <p:sldId id="290" r:id="rId24"/>
    <p:sldId id="269" r:id="rId25"/>
    <p:sldId id="291" r:id="rId26"/>
    <p:sldId id="292" r:id="rId27"/>
    <p:sldId id="293" r:id="rId28"/>
    <p:sldId id="294" r:id="rId29"/>
    <p:sldId id="270" r:id="rId30"/>
    <p:sldId id="318" r:id="rId31"/>
    <p:sldId id="295" r:id="rId32"/>
    <p:sldId id="321" r:id="rId33"/>
    <p:sldId id="297" r:id="rId34"/>
    <p:sldId id="298" r:id="rId35"/>
    <p:sldId id="299" r:id="rId36"/>
    <p:sldId id="300" r:id="rId37"/>
    <p:sldId id="301" r:id="rId38"/>
    <p:sldId id="302" r:id="rId39"/>
    <p:sldId id="303" r:id="rId40"/>
    <p:sldId id="304" r:id="rId41"/>
    <p:sldId id="305" r:id="rId42"/>
    <p:sldId id="306" r:id="rId43"/>
    <p:sldId id="314" r:id="rId44"/>
    <p:sldId id="3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2FF"/>
    <a:srgbClr val="0000FF"/>
    <a:srgbClr val="F1995D"/>
    <a:srgbClr val="8E53EF"/>
    <a:srgbClr val="534C29"/>
    <a:srgbClr val="FFF5C4"/>
    <a:srgbClr val="FF7575"/>
    <a:srgbClr val="466318"/>
    <a:srgbClr val="E2EEBE"/>
    <a:srgbClr val="F6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AB29F-1543-B986-0A50-F5E805426648}" v="3" dt="2024-01-10T13:42:32.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7483" autoAdjust="0"/>
  </p:normalViewPr>
  <p:slideViewPr>
    <p:cSldViewPr snapToGrid="0">
      <p:cViewPr varScale="1">
        <p:scale>
          <a:sx n="61" d="100"/>
          <a:sy n="61" d="100"/>
        </p:scale>
        <p:origin x="732" y="56"/>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1059"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pPr/>
              <a:t>15/02/2024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pPr/>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60A3A-8896-4D45-8C45-1B1762973B85}" type="datetimeFigureOut">
              <a:rPr lang="en-GB" smtClean="0"/>
              <a:pPr/>
              <a:t>15/02/2024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81928-176F-4C7B-8911-50997B4A671E}" type="slidenum">
              <a:rPr lang="en-GB" smtClean="0"/>
              <a:pPr/>
              <a:t>‹#›</a:t>
            </a:fld>
            <a:endParaRPr lang="en-GB"/>
          </a:p>
        </p:txBody>
      </p:sp>
    </p:spTree>
    <p:extLst>
      <p:ext uri="{BB962C8B-B14F-4D97-AF65-F5344CB8AC3E}">
        <p14:creationId xmlns:p14="http://schemas.microsoft.com/office/powerpoint/2010/main" val="83729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about/download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GB" dirty="0"/>
              <a:t>Image © iStock Inc. </a:t>
            </a:r>
            <a:r>
              <a:rPr lang="en-GB"/>
              <a:t>Gorodenkoff</a:t>
            </a:r>
            <a:endParaRPr lang="en-GB" dirty="0"/>
          </a:p>
        </p:txBody>
      </p:sp>
      <p:sp>
        <p:nvSpPr>
          <p:cNvPr id="4" name="Slide Number Placeholder 3"/>
          <p:cNvSpPr>
            <a:spLocks noGrp="1"/>
          </p:cNvSpPr>
          <p:nvPr>
            <p:ph type="sldNum" sz="quarter" idx="10"/>
          </p:nvPr>
        </p:nvSpPr>
        <p:spPr/>
        <p:txBody>
          <a:bodyPr/>
          <a:lstStyle/>
          <a:p>
            <a:fld id="{42C81928-176F-4C7B-8911-50997B4A671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iStock/</a:t>
            </a:r>
            <a:r>
              <a:rPr lang="en-GB" dirty="0" err="1"/>
              <a:t>SolStock</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13</a:t>
            </a:fld>
            <a:endParaRPr lang="en-GB"/>
          </a:p>
        </p:txBody>
      </p:sp>
    </p:spTree>
    <p:extLst>
      <p:ext uri="{BB962C8B-B14F-4D97-AF65-F5344CB8AC3E}">
        <p14:creationId xmlns:p14="http://schemas.microsoft.com/office/powerpoint/2010/main" val="369288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14</a:t>
            </a:fld>
            <a:endParaRPr lang="en-GB"/>
          </a:p>
        </p:txBody>
      </p:sp>
    </p:spTree>
    <p:extLst>
      <p:ext uri="{BB962C8B-B14F-4D97-AF65-F5344CB8AC3E}">
        <p14:creationId xmlns:p14="http://schemas.microsoft.com/office/powerpoint/2010/main" val="152064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16</a:t>
            </a:fld>
            <a:endParaRPr lang="en-GB"/>
          </a:p>
        </p:txBody>
      </p:sp>
    </p:spTree>
    <p:extLst>
      <p:ext uri="{BB962C8B-B14F-4D97-AF65-F5344CB8AC3E}">
        <p14:creationId xmlns:p14="http://schemas.microsoft.com/office/powerpoint/2010/main" val="376623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a:t>
            </a:r>
            <a:r>
              <a:rPr lang="en-GB" dirty="0" err="1"/>
              <a:t>Shutterstock</a:t>
            </a:r>
            <a:r>
              <a:rPr lang="en-GB" dirty="0"/>
              <a:t> Inc. </a:t>
            </a:r>
            <a:r>
              <a:rPr lang="en-GB" dirty="0" err="1"/>
              <a:t>Travelpixs</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17</a:t>
            </a:fld>
            <a:endParaRPr lang="en-GB"/>
          </a:p>
        </p:txBody>
      </p:sp>
    </p:spTree>
    <p:extLst>
      <p:ext uri="{BB962C8B-B14F-4D97-AF65-F5344CB8AC3E}">
        <p14:creationId xmlns:p14="http://schemas.microsoft.com/office/powerpoint/2010/main" val="407767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a:t>
            </a:r>
            <a:r>
              <a:rPr lang="en-GB" dirty="0" err="1"/>
              <a:t>Shutterstock</a:t>
            </a:r>
            <a:r>
              <a:rPr lang="en-GB" dirty="0"/>
              <a:t> Inc. </a:t>
            </a:r>
            <a:r>
              <a:rPr lang="en-GB" dirty="0" err="1"/>
              <a:t>Morten</a:t>
            </a:r>
            <a:r>
              <a:rPr lang="en-GB" dirty="0"/>
              <a:t> B</a:t>
            </a:r>
          </a:p>
        </p:txBody>
      </p:sp>
      <p:sp>
        <p:nvSpPr>
          <p:cNvPr id="4" name="Slide Number Placeholder 3"/>
          <p:cNvSpPr>
            <a:spLocks noGrp="1"/>
          </p:cNvSpPr>
          <p:nvPr>
            <p:ph type="sldNum" sz="quarter" idx="5"/>
          </p:nvPr>
        </p:nvSpPr>
        <p:spPr/>
        <p:txBody>
          <a:bodyPr/>
          <a:lstStyle/>
          <a:p>
            <a:fld id="{42C81928-176F-4C7B-8911-50997B4A671E}" type="slidenum">
              <a:rPr lang="en-GB" smtClean="0"/>
              <a:pPr/>
              <a:t>19</a:t>
            </a:fld>
            <a:endParaRPr lang="en-GB"/>
          </a:p>
        </p:txBody>
      </p:sp>
    </p:spTree>
    <p:extLst>
      <p:ext uri="{BB962C8B-B14F-4D97-AF65-F5344CB8AC3E}">
        <p14:creationId xmlns:p14="http://schemas.microsoft.com/office/powerpoint/2010/main" val="347620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Shutterstock</a:t>
            </a:r>
            <a:r>
              <a:rPr lang="en-GB" dirty="0"/>
              <a:t> Inc. </a:t>
            </a:r>
            <a:r>
              <a:rPr lang="en-GB" dirty="0" err="1"/>
              <a:t>Roschetzky</a:t>
            </a:r>
            <a:r>
              <a:rPr lang="en-GB" dirty="0"/>
              <a:t> Photography</a:t>
            </a:r>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20</a:t>
            </a:fld>
            <a:endParaRPr lang="en-GB"/>
          </a:p>
        </p:txBody>
      </p:sp>
    </p:spTree>
    <p:extLst>
      <p:ext uri="{BB962C8B-B14F-4D97-AF65-F5344CB8AC3E}">
        <p14:creationId xmlns:p14="http://schemas.microsoft.com/office/powerpoint/2010/main" val="79745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Phone: © </a:t>
            </a:r>
            <a:r>
              <a:rPr lang="en-GB" dirty="0" err="1"/>
              <a:t>Shutterstock</a:t>
            </a:r>
            <a:r>
              <a:rPr lang="en-GB" dirty="0"/>
              <a:t> Inc. </a:t>
            </a:r>
            <a:r>
              <a:rPr lang="en-GB" dirty="0" err="1"/>
              <a:t>Tero</a:t>
            </a:r>
            <a:r>
              <a:rPr lang="en-GB" dirty="0"/>
              <a:t> </a:t>
            </a:r>
            <a:r>
              <a:rPr lang="en-GB" dirty="0" err="1"/>
              <a:t>Vesalainen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Production line: © </a:t>
            </a:r>
            <a:r>
              <a:rPr lang="en-US" b="0" dirty="0" err="1"/>
              <a:t>Shutterstock</a:t>
            </a:r>
            <a:r>
              <a:rPr lang="en-US" b="0" dirty="0"/>
              <a:t> Inc. IM Imagery</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23</a:t>
            </a:fld>
            <a:endParaRPr lang="en-GB"/>
          </a:p>
        </p:txBody>
      </p:sp>
    </p:spTree>
    <p:extLst>
      <p:ext uri="{BB962C8B-B14F-4D97-AF65-F5344CB8AC3E}">
        <p14:creationId xmlns:p14="http://schemas.microsoft.com/office/powerpoint/2010/main" val="320796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video can be watched here:</a:t>
            </a:r>
          </a:p>
          <a:p>
            <a:r>
              <a:rPr lang="en-GB" b="0" i="0" dirty="0">
                <a:solidFill>
                  <a:srgbClr val="0563C1"/>
                </a:solidFill>
                <a:effectLst/>
                <a:latin typeface="Arial" panose="020B0604020202020204" pitchFamily="34" charset="0"/>
              </a:rPr>
              <a:t>https://vimeo.com/875898487</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25</a:t>
            </a:fld>
            <a:endParaRPr lang="en-GB"/>
          </a:p>
        </p:txBody>
      </p:sp>
    </p:spTree>
    <p:extLst>
      <p:ext uri="{BB962C8B-B14F-4D97-AF65-F5344CB8AC3E}">
        <p14:creationId xmlns:p14="http://schemas.microsoft.com/office/powerpoint/2010/main" val="399930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r>
              <a:rPr lang="en-GB" baseline="0" dirty="0"/>
              <a:t> </a:t>
            </a:r>
            <a:r>
              <a:rPr lang="en-GB" dirty="0"/>
              <a:t>© </a:t>
            </a:r>
            <a:r>
              <a:rPr lang="en-GB" dirty="0" err="1"/>
              <a:t>Shutterstock</a:t>
            </a:r>
            <a:r>
              <a:rPr lang="en-GB" dirty="0"/>
              <a:t> Inc. Mukesh Kumar Jwala</a:t>
            </a:r>
          </a:p>
        </p:txBody>
      </p:sp>
      <p:sp>
        <p:nvSpPr>
          <p:cNvPr id="4" name="Slide Number Placeholder 3"/>
          <p:cNvSpPr>
            <a:spLocks noGrp="1"/>
          </p:cNvSpPr>
          <p:nvPr>
            <p:ph type="sldNum" sz="quarter" idx="5"/>
          </p:nvPr>
        </p:nvSpPr>
        <p:spPr/>
        <p:txBody>
          <a:bodyPr/>
          <a:lstStyle/>
          <a:p>
            <a:fld id="{42C81928-176F-4C7B-8911-50997B4A671E}" type="slidenum">
              <a:rPr lang="en-GB" smtClean="0"/>
              <a:pPr/>
              <a:t>26</a:t>
            </a:fld>
            <a:endParaRPr lang="en-GB"/>
          </a:p>
        </p:txBody>
      </p:sp>
    </p:spTree>
    <p:extLst>
      <p:ext uri="{BB962C8B-B14F-4D97-AF65-F5344CB8AC3E}">
        <p14:creationId xmlns:p14="http://schemas.microsoft.com/office/powerpoint/2010/main" val="197654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Commons logos: </a:t>
            </a:r>
            <a:r>
              <a:rPr lang="en-GB" sz="1800" b="0" i="0" u="sng" strike="noStrike" dirty="0">
                <a:solidFill>
                  <a:srgbClr val="0000FF"/>
                </a:solidFill>
                <a:effectLst/>
                <a:latin typeface="Times New Roman" panose="02020603050405020304" pitchFamily="18" charset="0"/>
                <a:hlinkClick r:id="rId3">
                  <a:extLst>
                    <a:ext uri="{A12FA001-AC4F-418D-AE19-62706E023703}">
                      <ahyp:hlinkClr xmlns:ahyp="http://schemas.microsoft.com/office/drawing/2018/hyperlinkcolor" val="tx"/>
                    </a:ext>
                  </a:extLst>
                </a:hlinkClick>
              </a:rPr>
              <a:t>https://creativecommons.org/about/downloads/</a:t>
            </a:r>
            <a:endParaRPr lang="en-GB" sz="1800" b="0" i="0" u="sng" strike="noStrike" dirty="0">
              <a:solidFill>
                <a:srgbClr val="0000FF"/>
              </a:solidFill>
              <a:effectLst/>
              <a:latin typeface="Times New Roman" panose="02020603050405020304" pitchFamily="18" charset="0"/>
            </a:endParaRPr>
          </a:p>
          <a:p>
            <a:endParaRPr lang="en-GB" sz="1800" b="0" i="0" u="sng" strike="noStrike" dirty="0">
              <a:solidFill>
                <a:srgbClr val="0000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useful introduction video is available to show students on this page: </a:t>
            </a:r>
            <a:r>
              <a:rPr lang="en-GB" sz="1200" u="sng" dirty="0">
                <a:solidFill>
                  <a:schemeClr val="hlink"/>
                </a:solidFill>
              </a:rPr>
              <a:t>https://creativecommons.org/share-your-work/</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28</a:t>
            </a:fld>
            <a:endParaRPr lang="en-GB"/>
          </a:p>
        </p:txBody>
      </p:sp>
    </p:spTree>
    <p:extLst>
      <p:ext uri="{BB962C8B-B14F-4D97-AF65-F5344CB8AC3E}">
        <p14:creationId xmlns:p14="http://schemas.microsoft.com/office/powerpoint/2010/main" val="72075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Industry video can be watched here:</a:t>
            </a:r>
          </a:p>
          <a:p>
            <a:r>
              <a:rPr lang="en-GB" b="0" i="0" dirty="0">
                <a:solidFill>
                  <a:srgbClr val="0563C1"/>
                </a:solidFill>
                <a:effectLst/>
                <a:latin typeface="Arial" panose="020B0604020202020204" pitchFamily="34" charset="0"/>
              </a:rPr>
              <a:t>https://vimeo.com/875898394</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3</a:t>
            </a:fld>
            <a:endParaRPr lang="en-GB"/>
          </a:p>
        </p:txBody>
      </p:sp>
    </p:spTree>
    <p:extLst>
      <p:ext uri="{BB962C8B-B14F-4D97-AF65-F5344CB8AC3E}">
        <p14:creationId xmlns:p14="http://schemas.microsoft.com/office/powerpoint/2010/main" val="50286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Shutterstock</a:t>
            </a:r>
            <a:r>
              <a:rPr lang="en-GB" dirty="0"/>
              <a:t> Inc. </a:t>
            </a:r>
            <a:r>
              <a:rPr lang="en-GB" dirty="0" err="1"/>
              <a:t>Song_about_summer</a:t>
            </a:r>
            <a:endParaRPr lang="en-GB" dirty="0"/>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29</a:t>
            </a:fld>
            <a:endParaRPr lang="en-GB"/>
          </a:p>
        </p:txBody>
      </p:sp>
    </p:spTree>
    <p:extLst>
      <p:ext uri="{BB962C8B-B14F-4D97-AF65-F5344CB8AC3E}">
        <p14:creationId xmlns:p14="http://schemas.microsoft.com/office/powerpoint/2010/main" val="103883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32</a:t>
            </a:fld>
            <a:endParaRPr lang="en-GB"/>
          </a:p>
        </p:txBody>
      </p:sp>
    </p:spTree>
    <p:extLst>
      <p:ext uri="{BB962C8B-B14F-4D97-AF65-F5344CB8AC3E}">
        <p14:creationId xmlns:p14="http://schemas.microsoft.com/office/powerpoint/2010/main" val="38117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a:t>
            </a:r>
            <a:r>
              <a:rPr lang="en-GB" dirty="0" err="1"/>
              <a:t>Shutterstock</a:t>
            </a:r>
            <a:r>
              <a:rPr lang="en-GB" dirty="0"/>
              <a:t> Inc. </a:t>
            </a:r>
            <a:r>
              <a:rPr lang="en-GB" dirty="0" err="1"/>
              <a:t>KeyStock</a:t>
            </a:r>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4</a:t>
            </a:fld>
            <a:endParaRPr lang="en-GB"/>
          </a:p>
        </p:txBody>
      </p:sp>
    </p:spTree>
    <p:extLst>
      <p:ext uri="{BB962C8B-B14F-4D97-AF65-F5344CB8AC3E}">
        <p14:creationId xmlns:p14="http://schemas.microsoft.com/office/powerpoint/2010/main" val="68405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Shutterstock</a:t>
            </a:r>
            <a:r>
              <a:rPr lang="en-GB" dirty="0"/>
              <a:t> Inc. </a:t>
            </a:r>
            <a:r>
              <a:rPr lang="en-GB" dirty="0" err="1"/>
              <a:t>Erdal</a:t>
            </a:r>
            <a:r>
              <a:rPr lang="en-GB" dirty="0"/>
              <a:t> </a:t>
            </a:r>
            <a:r>
              <a:rPr lang="en-GB" dirty="0" err="1"/>
              <a:t>Sekerr</a:t>
            </a:r>
            <a:endParaRPr lang="en-GB" dirty="0"/>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5</a:t>
            </a:fld>
            <a:endParaRPr lang="en-GB"/>
          </a:p>
        </p:txBody>
      </p:sp>
    </p:spTree>
    <p:extLst>
      <p:ext uri="{BB962C8B-B14F-4D97-AF65-F5344CB8AC3E}">
        <p14:creationId xmlns:p14="http://schemas.microsoft.com/office/powerpoint/2010/main" val="12218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Shutterstock</a:t>
            </a:r>
            <a:r>
              <a:rPr lang="en-GB" dirty="0"/>
              <a:t> Inc. </a:t>
            </a:r>
            <a:r>
              <a:rPr lang="en-GB" dirty="0" err="1"/>
              <a:t>Gorodenkoff</a:t>
            </a:r>
            <a:endParaRPr lang="en-GB" dirty="0"/>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6</a:t>
            </a:fld>
            <a:endParaRPr lang="en-GB"/>
          </a:p>
        </p:txBody>
      </p:sp>
    </p:spTree>
    <p:extLst>
      <p:ext uri="{BB962C8B-B14F-4D97-AF65-F5344CB8AC3E}">
        <p14:creationId xmlns:p14="http://schemas.microsoft.com/office/powerpoint/2010/main" val="52263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https://datareportal.com/reports/digital-2023-july-global-statshot</a:t>
            </a:r>
          </a:p>
        </p:txBody>
      </p:sp>
      <p:sp>
        <p:nvSpPr>
          <p:cNvPr id="4" name="Slide Number Placeholder 3"/>
          <p:cNvSpPr>
            <a:spLocks noGrp="1"/>
          </p:cNvSpPr>
          <p:nvPr>
            <p:ph type="sldNum" sz="quarter" idx="5"/>
          </p:nvPr>
        </p:nvSpPr>
        <p:spPr/>
        <p:txBody>
          <a:bodyPr/>
          <a:lstStyle/>
          <a:p>
            <a:fld id="{42C81928-176F-4C7B-8911-50997B4A671E}" type="slidenum">
              <a:rPr lang="en-GB" smtClean="0"/>
              <a:pPr/>
              <a:t>7</a:t>
            </a:fld>
            <a:endParaRPr lang="en-GB"/>
          </a:p>
        </p:txBody>
      </p:sp>
    </p:spTree>
    <p:extLst>
      <p:ext uri="{BB962C8B-B14F-4D97-AF65-F5344CB8AC3E}">
        <p14:creationId xmlns:p14="http://schemas.microsoft.com/office/powerpoint/2010/main" val="212096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Shutterstock</a:t>
            </a:r>
            <a:r>
              <a:rPr lang="en-GB" dirty="0"/>
              <a:t> Inc. Rawpixel.com</a:t>
            </a:r>
          </a:p>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9</a:t>
            </a:fld>
            <a:endParaRPr lang="en-GB"/>
          </a:p>
        </p:txBody>
      </p:sp>
    </p:spTree>
    <p:extLst>
      <p:ext uri="{BB962C8B-B14F-4D97-AF65-F5344CB8AC3E}">
        <p14:creationId xmlns:p14="http://schemas.microsoft.com/office/powerpoint/2010/main" val="304244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10</a:t>
            </a:fld>
            <a:endParaRPr lang="en-GB"/>
          </a:p>
        </p:txBody>
      </p:sp>
    </p:spTree>
    <p:extLst>
      <p:ext uri="{BB962C8B-B14F-4D97-AF65-F5344CB8AC3E}">
        <p14:creationId xmlns:p14="http://schemas.microsoft.com/office/powerpoint/2010/main" val="12021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C81928-176F-4C7B-8911-50997B4A671E}" type="slidenum">
              <a:rPr lang="en-GB" smtClean="0"/>
              <a:pPr/>
              <a:t>11</a:t>
            </a:fld>
            <a:endParaRPr lang="en-GB"/>
          </a:p>
        </p:txBody>
      </p:sp>
    </p:spTree>
    <p:extLst>
      <p:ext uri="{BB962C8B-B14F-4D97-AF65-F5344CB8AC3E}">
        <p14:creationId xmlns:p14="http://schemas.microsoft.com/office/powerpoint/2010/main" val="3470795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E5EB6-EF23-9191-1C19-791D0A3DF8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1771"/>
            <a:ext cx="12192000" cy="3461657"/>
          </a:xfrm>
          <a:prstGeom prst="rect">
            <a:avLst/>
          </a:prstGeom>
        </p:spPr>
      </p:pic>
      <p:pic>
        <p:nvPicPr>
          <p:cNvPr id="6" name="Picture 5">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1608266"/>
            <a:ext cx="12192000" cy="5247131"/>
          </a:xfrm>
          <a:prstGeom prst="rect">
            <a:avLst/>
          </a:prstGeom>
        </p:spPr>
      </p:pic>
      <p:sp>
        <p:nvSpPr>
          <p:cNvPr id="8" name="Title 1">
            <a:extLst>
              <a:ext uri="{FF2B5EF4-FFF2-40B4-BE49-F238E27FC236}">
                <a16:creationId xmlns:a16="http://schemas.microsoft.com/office/drawing/2014/main" id="{2AE04597-155A-6B3A-1944-370275A2C24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534C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7DDE4753-3D21-8D68-A3C9-DBE0C643A3D7}"/>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r>
              <a:rPr lang="en-US" dirty="0">
                <a:latin typeface="Arial" panose="020B0604020202020204" pitchFamily="34" charset="0"/>
                <a:cs typeface="Arial" panose="020B0604020202020204" pitchFamily="34" charset="0"/>
              </a:rPr>
              <a:t>Version 1, January 2024</a:t>
            </a:r>
          </a:p>
        </p:txBody>
      </p:sp>
      <p:sp>
        <p:nvSpPr>
          <p:cNvPr id="14" name="Text Placeholder 5">
            <a:extLst>
              <a:ext uri="{FF2B5EF4-FFF2-40B4-BE49-F238E27FC236}">
                <a16:creationId xmlns:a16="http://schemas.microsoft.com/office/drawing/2014/main" id="{382D39ED-89CE-10BF-CA4F-114ADD68CA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534C29"/>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15" name="Text Placeholder 9">
            <a:extLst>
              <a:ext uri="{FF2B5EF4-FFF2-40B4-BE49-F238E27FC236}">
                <a16:creationId xmlns:a16="http://schemas.microsoft.com/office/drawing/2014/main" id="{46EF1A25-418E-44D5-1531-10C67B17DD48}"/>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190283" y="1283345"/>
            <a:ext cx="1811434" cy="1799998"/>
          </a:xfrm>
          <a:prstGeom prst="rect">
            <a:avLst/>
          </a:prstGeom>
        </p:spPr>
      </p:pic>
      <p:pic>
        <p:nvPicPr>
          <p:cNvPr id="12" name="Picture 11" descr="A picture containing screenshot, graphics, pattern, circle&#10;&#10;Description automatically generated">
            <a:extLst>
              <a:ext uri="{FF2B5EF4-FFF2-40B4-BE49-F238E27FC236}">
                <a16:creationId xmlns:a16="http://schemas.microsoft.com/office/drawing/2014/main" id="{0AB31EAA-B3FD-B9A5-574E-4FE687C7AD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pic>
        <p:nvPicPr>
          <p:cNvPr id="17" name="Picture 16" descr="A computer screen with a cursor&#10;&#10;Description automatically generated with medium confidence">
            <a:extLst>
              <a:ext uri="{FF2B5EF4-FFF2-40B4-BE49-F238E27FC236}">
                <a16:creationId xmlns:a16="http://schemas.microsoft.com/office/drawing/2014/main" id="{8A953CFC-292D-84EE-197A-65A19CA3DF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34212" y="1804514"/>
            <a:ext cx="1123576" cy="757660"/>
          </a:xfrm>
          <a:prstGeom prst="rect">
            <a:avLst/>
          </a:prstGeom>
        </p:spPr>
      </p:pic>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10" name="Picture 9" descr="A picture containing screenshot, design&#10;&#10;Description automatically generated">
            <a:extLst>
              <a:ext uri="{FF2B5EF4-FFF2-40B4-BE49-F238E27FC236}">
                <a16:creationId xmlns:a16="http://schemas.microsoft.com/office/drawing/2014/main" id="{CC93EE95-F5FB-361F-396E-9D2852686C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FFF5C4"/>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10869"/>
            <a:ext cx="12192000" cy="5247131"/>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A84B42-8716-CE90-6869-48F287E44CE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534C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C25522E-F1EB-D453-3C62-8C88FCE29CDD}"/>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descr="A picture containing screenshot, graphics, pattern, circle&#10;&#10;Description automatically generated">
            <a:extLst>
              <a:ext uri="{FF2B5EF4-FFF2-40B4-BE49-F238E27FC236}">
                <a16:creationId xmlns:a16="http://schemas.microsoft.com/office/drawing/2014/main" id="{8437C381-8074-A17F-F687-533B90ACEC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3453" y="491318"/>
            <a:ext cx="2178305" cy="914500"/>
          </a:xfrm>
          <a:prstGeom prst="rect">
            <a:avLst/>
          </a:prstGeom>
        </p:spPr>
      </p:pic>
    </p:spTree>
    <p:extLst>
      <p:ext uri="{BB962C8B-B14F-4D97-AF65-F5344CB8AC3E}">
        <p14:creationId xmlns:p14="http://schemas.microsoft.com/office/powerpoint/2010/main" val="409347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pic>
        <p:nvPicPr>
          <p:cNvPr id="8" name="Picture 7" descr="A picture containing pattern, circle, screenshot, design&#10;&#10;Description automatically generated">
            <a:extLst>
              <a:ext uri="{FF2B5EF4-FFF2-40B4-BE49-F238E27FC236}">
                <a16:creationId xmlns:a16="http://schemas.microsoft.com/office/drawing/2014/main" id="{33131622-DDC2-ED14-86B4-2BF01D3540D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1611320" y="4870173"/>
            <a:ext cx="4650284" cy="1987827"/>
          </a:xfrm>
          <a:prstGeom prst="rect">
            <a:avLst/>
          </a:prstGeom>
        </p:spPr>
      </p:pic>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FFF5C4"/>
          </a:solidFill>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FFF5C4"/>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1797985" y="-1"/>
            <a:ext cx="10394015" cy="6858001"/>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1345277" y="1825625"/>
            <a:ext cx="2863468" cy="2014538"/>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9" name="Media Placeholder 9">
            <a:extLst>
              <a:ext uri="{FF2B5EF4-FFF2-40B4-BE49-F238E27FC236}">
                <a16:creationId xmlns:a16="http://schemas.microsoft.com/office/drawing/2014/main" id="{7C2FE202-B601-6147-0FB5-4AB7192AC6B6}"/>
              </a:ext>
            </a:extLst>
          </p:cNvPr>
          <p:cNvSpPr>
            <a:spLocks noGrp="1"/>
          </p:cNvSpPr>
          <p:nvPr>
            <p:ph type="media" sz="quarter" idx="16"/>
          </p:nvPr>
        </p:nvSpPr>
        <p:spPr>
          <a:xfrm>
            <a:off x="4913252" y="1825625"/>
            <a:ext cx="2868020" cy="2014538"/>
          </a:xfrm>
        </p:spPr>
        <p:txBody>
          <a:bodyPr/>
          <a:lstStyle/>
          <a:p>
            <a:endParaRPr lang="en-GB" dirty="0"/>
          </a:p>
        </p:txBody>
      </p:sp>
      <p:sp>
        <p:nvSpPr>
          <p:cNvPr id="11" name="Media Placeholder 9">
            <a:extLst>
              <a:ext uri="{FF2B5EF4-FFF2-40B4-BE49-F238E27FC236}">
                <a16:creationId xmlns:a16="http://schemas.microsoft.com/office/drawing/2014/main" id="{F0776623-6A70-FD98-13E7-8CFD1D7A8CD8}"/>
              </a:ext>
            </a:extLst>
          </p:cNvPr>
          <p:cNvSpPr>
            <a:spLocks noGrp="1"/>
          </p:cNvSpPr>
          <p:nvPr>
            <p:ph type="media" sz="quarter" idx="17"/>
          </p:nvPr>
        </p:nvSpPr>
        <p:spPr>
          <a:xfrm>
            <a:off x="8485779" y="1825625"/>
            <a:ext cx="2868020" cy="2014538"/>
          </a:xfrm>
        </p:spPr>
        <p:txBody>
          <a:bodyPr/>
          <a:lstStyle/>
          <a:p>
            <a:endParaRPr lang="en-GB"/>
          </a:p>
        </p:txBody>
      </p:sp>
      <p:sp>
        <p:nvSpPr>
          <p:cNvPr id="15" name="Media Placeholder 9">
            <a:extLst>
              <a:ext uri="{FF2B5EF4-FFF2-40B4-BE49-F238E27FC236}">
                <a16:creationId xmlns:a16="http://schemas.microsoft.com/office/drawing/2014/main" id="{80610CF5-9B18-B334-BD20-03A5707860BB}"/>
              </a:ext>
            </a:extLst>
          </p:cNvPr>
          <p:cNvSpPr>
            <a:spLocks noGrp="1"/>
          </p:cNvSpPr>
          <p:nvPr>
            <p:ph type="media" sz="quarter" idx="18"/>
          </p:nvPr>
        </p:nvSpPr>
        <p:spPr>
          <a:xfrm>
            <a:off x="3128522" y="4046026"/>
            <a:ext cx="2869506" cy="2014538"/>
          </a:xfrm>
        </p:spPr>
        <p:txBody>
          <a:bodyPr/>
          <a:lstStyle/>
          <a:p>
            <a:endParaRPr lang="en-GB" dirty="0"/>
          </a:p>
        </p:txBody>
      </p:sp>
      <p:sp>
        <p:nvSpPr>
          <p:cNvPr id="16" name="Media Placeholder 9">
            <a:extLst>
              <a:ext uri="{FF2B5EF4-FFF2-40B4-BE49-F238E27FC236}">
                <a16:creationId xmlns:a16="http://schemas.microsoft.com/office/drawing/2014/main" id="{97A3AAEF-B4B9-1F0C-2696-3B9A63ECF378}"/>
              </a:ext>
            </a:extLst>
          </p:cNvPr>
          <p:cNvSpPr>
            <a:spLocks noGrp="1"/>
          </p:cNvSpPr>
          <p:nvPr>
            <p:ph type="media" sz="quarter" idx="19"/>
          </p:nvPr>
        </p:nvSpPr>
        <p:spPr>
          <a:xfrm>
            <a:off x="6701049" y="4046026"/>
            <a:ext cx="2869506" cy="2014538"/>
          </a:xfrm>
        </p:spPr>
        <p:txBody>
          <a:bodyPr/>
          <a:lstStyle/>
          <a:p>
            <a:endParaRPr lang="en-GB"/>
          </a:p>
        </p:txBody>
      </p:sp>
      <p:sp>
        <p:nvSpPr>
          <p:cNvPr id="17" name="Oval 16">
            <a:extLst>
              <a:ext uri="{FF2B5EF4-FFF2-40B4-BE49-F238E27FC236}">
                <a16:creationId xmlns:a16="http://schemas.microsoft.com/office/drawing/2014/main" id="{3B25DEF2-95E9-AF12-BA85-B95BD95DF635}"/>
              </a:ext>
            </a:extLst>
          </p:cNvPr>
          <p:cNvSpPr/>
          <p:nvPr userDrawn="1"/>
        </p:nvSpPr>
        <p:spPr>
          <a:xfrm>
            <a:off x="838200"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id="{E458A704-8E63-8F81-D087-D63DDA59B5B6}"/>
              </a:ext>
            </a:extLst>
          </p:cNvPr>
          <p:cNvSpPr/>
          <p:nvPr userDrawn="1"/>
        </p:nvSpPr>
        <p:spPr>
          <a:xfrm>
            <a:off x="4406175"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F33E243A-5AF3-2E4C-DF7E-DFCFF2A8F8EF}"/>
              </a:ext>
            </a:extLst>
          </p:cNvPr>
          <p:cNvSpPr/>
          <p:nvPr userDrawn="1"/>
        </p:nvSpPr>
        <p:spPr>
          <a:xfrm>
            <a:off x="7983254" y="1825625"/>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B7C2A6B0-34D4-2DD9-9C4C-3A414954B402}"/>
              </a:ext>
            </a:extLst>
          </p:cNvPr>
          <p:cNvSpPr/>
          <p:nvPr userDrawn="1"/>
        </p:nvSpPr>
        <p:spPr>
          <a:xfrm>
            <a:off x="2621445"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a16="http://schemas.microsoft.com/office/drawing/2014/main" id="{E5FF401B-B15A-7261-E346-3FFC29F079E8}"/>
              </a:ext>
            </a:extLst>
          </p:cNvPr>
          <p:cNvSpPr/>
          <p:nvPr userDrawn="1"/>
        </p:nvSpPr>
        <p:spPr>
          <a:xfrm>
            <a:off x="6193974" y="4046026"/>
            <a:ext cx="507077" cy="507077"/>
          </a:xfrm>
          <a:prstGeom prst="ellipse">
            <a:avLst/>
          </a:prstGeom>
          <a:solidFill>
            <a:srgbClr val="534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1797985" y="0"/>
            <a:ext cx="10394015" cy="6858000"/>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0" name="Media Placeholder 9">
            <a:extLst>
              <a:ext uri="{FF2B5EF4-FFF2-40B4-BE49-F238E27FC236}">
                <a16:creationId xmlns:a16="http://schemas.microsoft.com/office/drawing/2014/main" id="{0095BD2F-F391-2580-EF45-78A8400DE8A8}"/>
              </a:ext>
            </a:extLst>
          </p:cNvPr>
          <p:cNvSpPr>
            <a:spLocks noGrp="1"/>
          </p:cNvSpPr>
          <p:nvPr>
            <p:ph type="media" sz="quarter" idx="12"/>
          </p:nvPr>
        </p:nvSpPr>
        <p:spPr>
          <a:xfrm>
            <a:off x="838200" y="1825625"/>
            <a:ext cx="10515600" cy="3714142"/>
          </a:xfrm>
        </p:spPr>
        <p:txBody>
          <a:bodyPr/>
          <a:lstStyle/>
          <a:p>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49AF71F1-E160-0253-6C35-1902EF17E141}"/>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181648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7" name="Picture 6" descr="A picture containing screenshot, design&#10;&#10;Description automatically generated">
            <a:extLst>
              <a:ext uri="{FF2B5EF4-FFF2-40B4-BE49-F238E27FC236}">
                <a16:creationId xmlns:a16="http://schemas.microsoft.com/office/drawing/2014/main" id="{A4C40C32-74F9-B9CA-C59A-65AD4DD3C8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
          <a:stretch/>
        </p:blipFill>
        <p:spPr>
          <a:xfrm>
            <a:off x="7556311" y="1610867"/>
            <a:ext cx="4635689" cy="5247132"/>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January 2024</a:t>
            </a:r>
            <a:endParaRPr lang="en-GB" dirty="0">
              <a:latin typeface="Arial" panose="020B0604020202020204" pitchFamily="34" charset="0"/>
              <a:cs typeface="Arial" panose="020B0604020202020204" pitchFamily="34" charset="0"/>
            </a:endParaRP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3047574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guidance/equality-act-2010-guidanc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veymonkey.co.uk/mp/how-to-create-a-pulse-survey-for-any-audienc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player.vimeo.com/video/875898487?app_id=122963" TargetMode="Externa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share-your-work/"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player.vimeo.com/video/875898394?app_id=122963"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https://gdpr.eu/" TargetMode="External"/><Relationship Id="rId2" Type="http://schemas.openxmlformats.org/officeDocument/2006/relationships/hyperlink" Target="http://www.gov.uk/data-protection" TargetMode="External"/><Relationship Id="rId1" Type="http://schemas.openxmlformats.org/officeDocument/2006/relationships/slideLayout" Target="../slideLayouts/slideLayout13.xml"/><Relationship Id="rId4" Type="http://schemas.openxmlformats.org/officeDocument/2006/relationships/hyperlink" Target="https://ico.org.uk/for-organisations/data-protection-and-the-eu/data-protection-and-the-eu-in-detail/the-uk-gdp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atareportal.com/reports/digital-2023-july-global-statshot"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Digital</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189"/>
            <a:ext cx="9144000" cy="583211"/>
          </a:xfrm>
        </p:spPr>
        <p:txBody>
          <a:bodyPr>
            <a:normAutofit/>
          </a:bodyPr>
          <a:lstStyle/>
          <a:p>
            <a:r>
              <a:rPr lang="en-US" dirty="0"/>
              <a:t>Topic: Emerging issues and impact of digital</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724"/>
            <a:ext cx="5623668" cy="534189"/>
          </a:xfrm>
        </p:spPr>
        <p:txBody>
          <a:bodyPr/>
          <a:lstStyle/>
          <a:p>
            <a:r>
              <a:rPr lang="en-GB" dirty="0"/>
              <a:t>Route: Digital</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5863"/>
            <a:ext cx="9144000" cy="458004"/>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Inclusivity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09846" y="1697127"/>
            <a:ext cx="8104941" cy="4522927"/>
          </a:xfrm>
        </p:spPr>
        <p:txBody>
          <a:bodyPr>
            <a:noAutofit/>
          </a:bodyPr>
          <a:lstStyle/>
          <a:p>
            <a:r>
              <a:rPr lang="en-US" sz="2200" dirty="0"/>
              <a:t>People are all different and online communication has </a:t>
            </a:r>
            <a:br>
              <a:rPr lang="en-US" sz="2200" dirty="0"/>
            </a:br>
            <a:r>
              <a:rPr lang="en-US" sz="2200" dirty="0"/>
              <a:t>raised awareness of these differences worldwide.</a:t>
            </a:r>
          </a:p>
          <a:p>
            <a:r>
              <a:rPr lang="en-US" sz="2200" dirty="0"/>
              <a:t>A more inclusive approach is evolving in society and the workplace, but it is an ongoing process. </a:t>
            </a:r>
          </a:p>
          <a:p>
            <a:r>
              <a:rPr lang="en-US" sz="2200" dirty="0"/>
              <a:t>People have different skills and needs and these </a:t>
            </a:r>
            <a:r>
              <a:rPr lang="en-US" sz="2200"/>
              <a:t>should </a:t>
            </a:r>
            <a:br>
              <a:rPr lang="en-US" sz="2200"/>
            </a:br>
            <a:r>
              <a:rPr lang="en-US" sz="2200"/>
              <a:t>be </a:t>
            </a:r>
            <a:r>
              <a:rPr lang="en-US" sz="2200" dirty="0"/>
              <a:t>considered in recruitment and employee support.</a:t>
            </a:r>
          </a:p>
          <a:p>
            <a:r>
              <a:rPr lang="en-GB" sz="2200" dirty="0"/>
              <a:t>An inclusive workplace values the ideas and opinions of all employees, regardless of position and employment type.</a:t>
            </a:r>
          </a:p>
          <a:p>
            <a:r>
              <a:rPr lang="en-GB" sz="2200" dirty="0"/>
              <a:t>Inclusivity must also be applied to users, customers and other stakeholders that organisations serve and supply.</a:t>
            </a:r>
            <a:endParaRPr lang="en-US" sz="2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784771" y="1825625"/>
            <a:ext cx="3151415" cy="4351338"/>
          </a:xfrm>
          <a:custGeom>
            <a:avLst/>
            <a:gdLst>
              <a:gd name="connsiteX0" fmla="*/ 0 w 3151415"/>
              <a:gd name="connsiteY0" fmla="*/ 0 h 4351338"/>
              <a:gd name="connsiteX1" fmla="*/ 3151415 w 3151415"/>
              <a:gd name="connsiteY1" fmla="*/ 0 h 4351338"/>
              <a:gd name="connsiteX2" fmla="*/ 3151415 w 3151415"/>
              <a:gd name="connsiteY2" fmla="*/ 4351338 h 4351338"/>
              <a:gd name="connsiteX3" fmla="*/ 0 w 3151415"/>
              <a:gd name="connsiteY3" fmla="*/ 4351338 h 4351338"/>
              <a:gd name="connsiteX4" fmla="*/ 0 w 3151415"/>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415" h="4351338" fill="none" extrusionOk="0">
                <a:moveTo>
                  <a:pt x="0" y="0"/>
                </a:moveTo>
                <a:cubicBezTo>
                  <a:pt x="1440811" y="-33775"/>
                  <a:pt x="2538990" y="138873"/>
                  <a:pt x="3151415" y="0"/>
                </a:cubicBezTo>
                <a:cubicBezTo>
                  <a:pt x="3077644" y="585222"/>
                  <a:pt x="2995532" y="3710241"/>
                  <a:pt x="3151415" y="4351338"/>
                </a:cubicBezTo>
                <a:cubicBezTo>
                  <a:pt x="2133148" y="4214008"/>
                  <a:pt x="1408605" y="4213482"/>
                  <a:pt x="0" y="4351338"/>
                </a:cubicBezTo>
                <a:cubicBezTo>
                  <a:pt x="152408" y="2268068"/>
                  <a:pt x="73868" y="1803478"/>
                  <a:pt x="0" y="0"/>
                </a:cubicBezTo>
                <a:close/>
              </a:path>
              <a:path w="3151415" h="4351338" stroke="0" extrusionOk="0">
                <a:moveTo>
                  <a:pt x="0" y="0"/>
                </a:moveTo>
                <a:cubicBezTo>
                  <a:pt x="643305" y="-101487"/>
                  <a:pt x="2585678" y="-162162"/>
                  <a:pt x="3151415" y="0"/>
                </a:cubicBezTo>
                <a:cubicBezTo>
                  <a:pt x="3212128" y="1739382"/>
                  <a:pt x="3090343" y="3375976"/>
                  <a:pt x="3151415" y="4351338"/>
                </a:cubicBezTo>
                <a:cubicBezTo>
                  <a:pt x="2590945" y="4401403"/>
                  <a:pt x="534427"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fontScale="92500"/>
          </a:bodyPr>
          <a:lstStyle/>
          <a:p>
            <a:pPr marL="0" indent="0">
              <a:buNone/>
            </a:pPr>
            <a:r>
              <a:rPr lang="en-US" sz="2400" dirty="0"/>
              <a:t>Workplace policies need to consider all aspects of inclusivity, </a:t>
            </a:r>
            <a:br>
              <a:rPr lang="en-US" sz="2400" dirty="0"/>
            </a:br>
            <a:r>
              <a:rPr lang="en-US" sz="2400" dirty="0"/>
              <a:t>for example:</a:t>
            </a:r>
          </a:p>
          <a:p>
            <a:pPr marL="360363" lvl="1" indent="-179388"/>
            <a:r>
              <a:rPr lang="en-US" sz="2400" dirty="0"/>
              <a:t>disabilities</a:t>
            </a:r>
          </a:p>
          <a:p>
            <a:pPr marL="360363" lvl="1" indent="-179388"/>
            <a:r>
              <a:rPr lang="en-US" sz="2400" dirty="0"/>
              <a:t>medical considerations</a:t>
            </a:r>
          </a:p>
          <a:p>
            <a:pPr marL="360363" lvl="1" indent="-179388"/>
            <a:r>
              <a:rPr lang="en-US" sz="2400" dirty="0"/>
              <a:t>race</a:t>
            </a:r>
          </a:p>
          <a:p>
            <a:pPr marL="360363" lvl="1" indent="-179388"/>
            <a:r>
              <a:rPr lang="en-US" sz="2400" dirty="0"/>
              <a:t>gender</a:t>
            </a:r>
          </a:p>
          <a:p>
            <a:pPr marL="360363" lvl="1" indent="-179388"/>
            <a:r>
              <a:rPr lang="en-US" sz="2400" dirty="0"/>
              <a:t>neurodiversity.</a:t>
            </a:r>
            <a:endParaRPr lang="en-US"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Tree>
    <p:extLst>
      <p:ext uri="{BB962C8B-B14F-4D97-AF65-F5344CB8AC3E}">
        <p14:creationId xmlns:p14="http://schemas.microsoft.com/office/powerpoint/2010/main" val="125966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Diversity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655501"/>
            <a:ext cx="7083829" cy="4351338"/>
          </a:xfrm>
        </p:spPr>
        <p:txBody>
          <a:bodyPr>
            <a:noAutofit/>
          </a:bodyPr>
          <a:lstStyle/>
          <a:p>
            <a:r>
              <a:rPr lang="en-US" sz="2200" dirty="0"/>
              <a:t>People are of different ages, religions, ethnicities, genders, sexual orientations and disabilities. </a:t>
            </a:r>
            <a:br>
              <a:rPr lang="en-US" sz="2200" dirty="0"/>
            </a:br>
            <a:r>
              <a:rPr lang="en-US" sz="2200" dirty="0"/>
              <a:t>These are all examples of protected characteristics.</a:t>
            </a:r>
          </a:p>
          <a:p>
            <a:r>
              <a:rPr lang="en-US" sz="2200" dirty="0"/>
              <a:t>Any form of discrimination is unacceptable and understanding and valuing these differences is a moral and legal requirement of employers. The </a:t>
            </a:r>
            <a:r>
              <a:rPr lang="en-US" sz="2200" b="1" dirty="0"/>
              <a:t>Equality Act 2010 </a:t>
            </a:r>
            <a:r>
              <a:rPr lang="en-US" sz="2200" dirty="0"/>
              <a:t>ensures there is a framework to follow. </a:t>
            </a:r>
          </a:p>
          <a:p>
            <a:r>
              <a:rPr lang="en-GB" sz="2200" dirty="0"/>
              <a:t>Organisations</a:t>
            </a:r>
            <a:r>
              <a:rPr lang="en-US" sz="2200" dirty="0"/>
              <a:t> also need to ensure they do not discriminate against any of the users or customers they serve or supply.</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indent="0">
              <a:buNone/>
            </a:pPr>
            <a:r>
              <a:rPr lang="en-US" sz="2400" dirty="0"/>
              <a:t>You can read more about the Equality Act:</a:t>
            </a:r>
          </a:p>
          <a:p>
            <a:pPr marL="0" indent="0">
              <a:buNone/>
            </a:pPr>
            <a:r>
              <a:rPr lang="en-US" dirty="0">
                <a:hlinkClick r:id="rId3"/>
              </a:rPr>
              <a:t>www.gov.uk/guidance/equality-act-2010-guidance</a:t>
            </a:r>
            <a:endParaRPr lang="en-US" dirty="0"/>
          </a:p>
          <a:p>
            <a:pPr marL="0" indent="0">
              <a:buNone/>
            </a:pPr>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3" name="Text Placeholder 6">
            <a:extLst>
              <a:ext uri="{FF2B5EF4-FFF2-40B4-BE49-F238E27FC236}">
                <a16:creationId xmlns:a16="http://schemas.microsoft.com/office/drawing/2014/main" id="{EE817C25-A2E0-85D5-2B38-421C3EF574CF}"/>
              </a:ext>
            </a:extLst>
          </p:cNvPr>
          <p:cNvSpPr>
            <a:spLocks noGrp="1"/>
          </p:cNvSpPr>
          <p:nvPr>
            <p:ph type="body" sz="quarter" idx="11"/>
          </p:nvPr>
        </p:nvSpPr>
        <p:spPr>
          <a:xfrm>
            <a:off x="838200" y="6356350"/>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228757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Recruitment practices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92500" lnSpcReduction="10000"/>
          </a:bodyPr>
          <a:lstStyle/>
          <a:p>
            <a:r>
              <a:rPr lang="en-GB" sz="2400" dirty="0"/>
              <a:t>Employers take steps to actively recruit people from </a:t>
            </a:r>
            <a:br>
              <a:rPr lang="en-GB" sz="2400" dirty="0"/>
            </a:br>
            <a:r>
              <a:rPr lang="en-GB" sz="2400" dirty="0"/>
              <a:t>a range of backgrounds to help build a </a:t>
            </a:r>
            <a:r>
              <a:rPr lang="en-GB" dirty="0"/>
              <a:t>d</a:t>
            </a:r>
            <a:r>
              <a:rPr lang="en-GB" sz="2400" dirty="0"/>
              <a:t>iverse </a:t>
            </a:r>
            <a:br>
              <a:rPr lang="en-GB" sz="2400" dirty="0"/>
            </a:br>
            <a:r>
              <a:rPr lang="en-GB" sz="2400" dirty="0"/>
              <a:t>workforce. For example, blind recruitment </a:t>
            </a:r>
            <a:br>
              <a:rPr lang="en-GB" sz="2400" dirty="0"/>
            </a:br>
            <a:r>
              <a:rPr lang="en-GB" sz="2400" dirty="0"/>
              <a:t>removes any personal identification details </a:t>
            </a:r>
            <a:br>
              <a:rPr lang="en-GB" sz="2400" dirty="0"/>
            </a:br>
            <a:r>
              <a:rPr lang="en-GB" sz="2400" dirty="0"/>
              <a:t>from applications to remove bias.</a:t>
            </a:r>
          </a:p>
          <a:p>
            <a:r>
              <a:rPr lang="en-GB" dirty="0"/>
              <a:t>Within educational settings, colleges and </a:t>
            </a:r>
            <a:br>
              <a:rPr lang="en-GB" dirty="0"/>
            </a:br>
            <a:r>
              <a:rPr lang="en-GB" dirty="0"/>
              <a:t>universities work hard to ensure females </a:t>
            </a:r>
            <a:br>
              <a:rPr lang="en-GB" dirty="0"/>
            </a:br>
            <a:r>
              <a:rPr lang="en-GB" dirty="0"/>
              <a:t>have access to historically male dominated </a:t>
            </a:r>
            <a:br>
              <a:rPr lang="en-GB" dirty="0"/>
            </a:br>
            <a:r>
              <a:rPr lang="en-GB" dirty="0"/>
              <a:t>destination pathways, jobs and course of study, </a:t>
            </a:r>
            <a:br>
              <a:rPr lang="en-GB" dirty="0"/>
            </a:br>
            <a:r>
              <a:rPr lang="en-GB" dirty="0"/>
              <a:t>for example, in STEM subjects, such as digital </a:t>
            </a:r>
            <a:br>
              <a:rPr lang="en-GB" dirty="0"/>
            </a:br>
            <a:r>
              <a:rPr lang="en-GB" dirty="0"/>
              <a:t>and engineering.</a:t>
            </a:r>
            <a:endParaRPr lang="en-US" sz="2400" dirty="0"/>
          </a:p>
          <a:p>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10312"/>
            <a:ext cx="6840000" cy="365125"/>
          </a:xfrm>
        </p:spPr>
        <p:txBody>
          <a:bodyPr/>
          <a:lstStyle/>
          <a:p>
            <a:r>
              <a:rPr lang="en-GB" dirty="0"/>
              <a:t>Lesson 1: The ethical and moral challenges of digital expansion </a:t>
            </a:r>
          </a:p>
        </p:txBody>
      </p:sp>
      <p:sp>
        <p:nvSpPr>
          <p:cNvPr id="2" name="Oval 1">
            <a:extLst>
              <a:ext uri="{FF2B5EF4-FFF2-40B4-BE49-F238E27FC236}">
                <a16:creationId xmlns:a16="http://schemas.microsoft.com/office/drawing/2014/main" id="{417F0D06-6872-3142-BD7C-BEC832CD8535}"/>
              </a:ext>
            </a:extLst>
          </p:cNvPr>
          <p:cNvSpPr/>
          <p:nvPr/>
        </p:nvSpPr>
        <p:spPr>
          <a:xfrm>
            <a:off x="7647709" y="2425735"/>
            <a:ext cx="3151118" cy="3151118"/>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3441" y="3282494"/>
            <a:ext cx="2131895" cy="1437599"/>
          </a:xfrm>
          <a:prstGeom prst="rect">
            <a:avLst/>
          </a:prstGeom>
        </p:spPr>
      </p:pic>
    </p:spTree>
    <p:extLst>
      <p:ext uri="{BB962C8B-B14F-4D97-AF65-F5344CB8AC3E}">
        <p14:creationId xmlns:p14="http://schemas.microsoft.com/office/powerpoint/2010/main" val="343841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Workplace culture</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Autofit/>
          </a:bodyPr>
          <a:lstStyle/>
          <a:p>
            <a:r>
              <a:rPr lang="en-GB" sz="1900"/>
              <a:t>The culture of a workplace reflects the values and beliefs of its employees and leadership.</a:t>
            </a:r>
          </a:p>
          <a:p>
            <a:r>
              <a:rPr lang="en-GB" sz="1900" dirty="0"/>
              <a:t>Increased connectivity means that worldwide reputations are more widely shared and discussed, so company culture is more important than ever.</a:t>
            </a:r>
          </a:p>
          <a:p>
            <a:r>
              <a:rPr lang="en-GB" sz="1900" dirty="0"/>
              <a:t>The way the leadership behaves and the </a:t>
            </a:r>
            <a:br>
              <a:rPr lang="en-GB" sz="1900" dirty="0"/>
            </a:br>
            <a:r>
              <a:rPr lang="en-GB" sz="1900" dirty="0"/>
              <a:t>standards it expects can create a positive, or negative, culture. </a:t>
            </a:r>
          </a:p>
          <a:p>
            <a:r>
              <a:rPr lang="en-GB" sz="1900" dirty="0"/>
              <a:t>Choosing an organisation with a positive culture has become as important to many as the salary and position.</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pic>
        <p:nvPicPr>
          <p:cNvPr id="10" name="Picture Placeholder 9">
            <a:extLst>
              <a:ext uri="{FF2B5EF4-FFF2-40B4-BE49-F238E27FC236}">
                <a16:creationId xmlns:a16="http://schemas.microsoft.com/office/drawing/2014/main" id="{152DBBF4-BC0B-CD9F-4C53-CADC56BA212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tretch/>
        </p:blipFill>
        <p:spPr>
          <a:xfrm>
            <a:off x="6905710" y="1857697"/>
            <a:ext cx="4957440" cy="3304515"/>
          </a:xfrm>
        </p:spPr>
      </p:pic>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63799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Workplace culture – pulse surveys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Autofit/>
          </a:bodyPr>
          <a:lstStyle/>
          <a:p>
            <a:r>
              <a:rPr lang="en-GB" dirty="0">
                <a:solidFill>
                  <a:schemeClr val="tx1"/>
                </a:solidFill>
              </a:rPr>
              <a:t>A popular way for employers to regularly check in on employee satisfaction is to use a ‘pulse’ survey.</a:t>
            </a:r>
          </a:p>
          <a:p>
            <a:r>
              <a:rPr lang="en-GB" dirty="0">
                <a:solidFill>
                  <a:schemeClr val="tx1"/>
                </a:solidFill>
              </a:rPr>
              <a:t>A pulse survey is a short set of survey questions. The survey is carried out continuously to gain employees’ views on subjects such as roles, communication and relationships, and work environment.</a:t>
            </a: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indent="0">
              <a:buNone/>
            </a:pPr>
            <a:r>
              <a:rPr lang="en-US" dirty="0">
                <a:solidFill>
                  <a:schemeClr val="tx1"/>
                </a:solidFill>
              </a:rPr>
              <a:t>You can learn more about creating a pulse survey here:</a:t>
            </a:r>
            <a:br>
              <a:rPr lang="en-US" dirty="0">
                <a:solidFill>
                  <a:schemeClr val="tx1"/>
                </a:solidFill>
                <a:hlinkClick r:id="rId3"/>
              </a:rPr>
            </a:br>
            <a:r>
              <a:rPr lang="en-US" dirty="0">
                <a:solidFill>
                  <a:schemeClr val="tx1"/>
                </a:solidFill>
                <a:hlinkClick r:id="rId3"/>
              </a:rPr>
              <a:t>www.surveymonkey.co.uk/mp/how-to-create-a-pulse-survey-for-any-audience/</a:t>
            </a:r>
            <a:endParaRPr lang="en-US"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210050" cy="365125"/>
          </a:xfrm>
        </p:spPr>
        <p:txBody>
          <a:bodyPr/>
          <a:lstStyle/>
          <a:p>
            <a:r>
              <a:rPr lang="en-GB" dirty="0"/>
              <a:t>Lesson 1: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3" name="Text Placeholder 6">
            <a:extLst>
              <a:ext uri="{FF2B5EF4-FFF2-40B4-BE49-F238E27FC236}">
                <a16:creationId xmlns:a16="http://schemas.microsoft.com/office/drawing/2014/main" id="{278B0239-8CB4-7130-CC8D-136705B7C8B1}"/>
              </a:ext>
            </a:extLst>
          </p:cNvPr>
          <p:cNvSpPr txBox="1">
            <a:spLocks/>
          </p:cNvSpPr>
          <p:nvPr/>
        </p:nvSpPr>
        <p:spPr>
          <a:xfrm>
            <a:off x="838200" y="6356349"/>
            <a:ext cx="4680000"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Lesson 1: The ethical and moral challenges of digital expansion </a:t>
            </a:r>
            <a:endParaRPr lang="en-GB" dirty="0"/>
          </a:p>
        </p:txBody>
      </p:sp>
    </p:spTree>
    <p:extLst>
      <p:ext uri="{BB962C8B-B14F-4D97-AF65-F5344CB8AC3E}">
        <p14:creationId xmlns:p14="http://schemas.microsoft.com/office/powerpoint/2010/main" val="229530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Working practices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635125"/>
            <a:ext cx="10718800" cy="4351338"/>
          </a:xfrm>
        </p:spPr>
        <p:txBody>
          <a:bodyPr>
            <a:normAutofit/>
          </a:bodyPr>
          <a:lstStyle/>
          <a:p>
            <a:pPr marL="0" indent="0">
              <a:lnSpc>
                <a:spcPct val="110000"/>
              </a:lnSpc>
              <a:buNone/>
            </a:pPr>
            <a:r>
              <a:rPr lang="en-US" sz="2400" dirty="0"/>
              <a:t>Rules and regulations within all organisations must be updated to meet the needs of the digital world. These are some a</a:t>
            </a:r>
            <a:r>
              <a:rPr lang="en-US" sz="2400" dirty="0">
                <a:solidFill>
                  <a:schemeClr val="tx1"/>
                </a:solidFill>
              </a:rPr>
              <a:t>reas that are affected.</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1033733"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ln>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a:normAutofit/>
          </a:bodyPr>
          <a:lstStyle/>
          <a:p>
            <a:pPr marL="0" indent="0">
              <a:lnSpc>
                <a:spcPct val="110000"/>
              </a:lnSpc>
              <a:buSzPts val="2000"/>
              <a:buNone/>
            </a:pPr>
            <a:r>
              <a:rPr lang="en-US" sz="2000" b="1" dirty="0"/>
              <a:t>Digital platforms </a:t>
            </a:r>
            <a:r>
              <a:rPr lang="en-US" sz="2000" dirty="0"/>
              <a:t>used to collect employee feedback/provide support and training.</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6840000"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2" name="Content Placeholder 6">
            <a:extLst>
              <a:ext uri="{FF2B5EF4-FFF2-40B4-BE49-F238E27FC236}">
                <a16:creationId xmlns:a16="http://schemas.microsoft.com/office/drawing/2014/main" id="{6AC3E5D5-2F77-874C-C90F-0BACA1C9E9A6}"/>
              </a:ext>
            </a:extLst>
          </p:cNvPr>
          <p:cNvSpPr txBox="1">
            <a:spLocks/>
          </p:cNvSpPr>
          <p:nvPr/>
        </p:nvSpPr>
        <p:spPr>
          <a:xfrm>
            <a:off x="4521000"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000" b="1" dirty="0"/>
              <a:t>Workplace communications </a:t>
            </a:r>
            <a:r>
              <a:rPr lang="en-US" sz="2000" dirty="0"/>
              <a:t>are supportive, suitable and focused.</a:t>
            </a:r>
          </a:p>
        </p:txBody>
      </p:sp>
      <p:sp>
        <p:nvSpPr>
          <p:cNvPr id="4" name="Content Placeholder 6">
            <a:extLst>
              <a:ext uri="{FF2B5EF4-FFF2-40B4-BE49-F238E27FC236}">
                <a16:creationId xmlns:a16="http://schemas.microsoft.com/office/drawing/2014/main" id="{4C0B2F05-F254-E23C-9397-F674244E73CF}"/>
              </a:ext>
            </a:extLst>
          </p:cNvPr>
          <p:cNvSpPr txBox="1">
            <a:spLocks/>
          </p:cNvSpPr>
          <p:nvPr/>
        </p:nvSpPr>
        <p:spPr>
          <a:xfrm>
            <a:off x="1009106" y="4576761"/>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000" b="1" dirty="0"/>
              <a:t>Employment flexibility </a:t>
            </a:r>
            <a:r>
              <a:rPr lang="en-US" sz="2000" dirty="0"/>
              <a:t>for working hours and increased popularity of remote working.</a:t>
            </a:r>
          </a:p>
        </p:txBody>
      </p:sp>
      <p:sp>
        <p:nvSpPr>
          <p:cNvPr id="8" name="Content Placeholder 6">
            <a:extLst>
              <a:ext uri="{FF2B5EF4-FFF2-40B4-BE49-F238E27FC236}">
                <a16:creationId xmlns:a16="http://schemas.microsoft.com/office/drawing/2014/main" id="{0C7F944D-9E1A-A1C0-94C4-1206CFFA265D}"/>
              </a:ext>
            </a:extLst>
          </p:cNvPr>
          <p:cNvSpPr txBox="1">
            <a:spLocks/>
          </p:cNvSpPr>
          <p:nvPr/>
        </p:nvSpPr>
        <p:spPr>
          <a:xfrm>
            <a:off x="4517400" y="4620555"/>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000" b="1" dirty="0"/>
              <a:t>Usage and access rules </a:t>
            </a:r>
            <a:r>
              <a:rPr lang="en-US" sz="2000" dirty="0"/>
              <a:t>for remote working.</a:t>
            </a:r>
          </a:p>
        </p:txBody>
      </p:sp>
      <p:sp>
        <p:nvSpPr>
          <p:cNvPr id="10" name="Content Placeholder 6">
            <a:extLst>
              <a:ext uri="{FF2B5EF4-FFF2-40B4-BE49-F238E27FC236}">
                <a16:creationId xmlns:a16="http://schemas.microsoft.com/office/drawing/2014/main" id="{805C02E2-A2BD-40F4-52CC-587E9A1179BC}"/>
              </a:ext>
            </a:extLst>
          </p:cNvPr>
          <p:cNvSpPr txBox="1">
            <a:spLocks/>
          </p:cNvSpPr>
          <p:nvPr/>
        </p:nvSpPr>
        <p:spPr>
          <a:xfrm>
            <a:off x="8008267"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000" b="1" dirty="0"/>
              <a:t>Digital processes </a:t>
            </a:r>
            <a:r>
              <a:rPr lang="en-US" sz="2000" dirty="0"/>
              <a:t>to improve productivity, e.g. automating the creation of documents</a:t>
            </a:r>
          </a:p>
        </p:txBody>
      </p:sp>
      <p:sp>
        <p:nvSpPr>
          <p:cNvPr id="13" name="Content Placeholder 6">
            <a:extLst>
              <a:ext uri="{FF2B5EF4-FFF2-40B4-BE49-F238E27FC236}">
                <a16:creationId xmlns:a16="http://schemas.microsoft.com/office/drawing/2014/main" id="{141743AD-1527-0E45-AE98-6CD9F41A783D}"/>
              </a:ext>
            </a:extLst>
          </p:cNvPr>
          <p:cNvSpPr txBox="1">
            <a:spLocks/>
          </p:cNvSpPr>
          <p:nvPr/>
        </p:nvSpPr>
        <p:spPr>
          <a:xfrm>
            <a:off x="8009875" y="4581227"/>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000" b="1" dirty="0"/>
              <a:t>Health and safety </a:t>
            </a:r>
            <a:r>
              <a:rPr lang="en-US" sz="2000" dirty="0"/>
              <a:t>processes to address potential dangers when using technology.</a:t>
            </a:r>
          </a:p>
        </p:txBody>
      </p:sp>
    </p:spTree>
    <p:extLst>
      <p:ext uri="{BB962C8B-B14F-4D97-AF65-F5344CB8AC3E}">
        <p14:creationId xmlns:p14="http://schemas.microsoft.com/office/powerpoint/2010/main" val="84619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Acceptable use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Autofit/>
          </a:bodyPr>
          <a:lstStyle/>
          <a:p>
            <a:pPr marL="0" indent="0">
              <a:buNone/>
            </a:pPr>
            <a:r>
              <a:rPr lang="en-GB" sz="1900" dirty="0">
                <a:solidFill>
                  <a:schemeClr val="tx1"/>
                </a:solidFill>
              </a:rPr>
              <a:t>An </a:t>
            </a:r>
            <a:r>
              <a:rPr lang="en-GB" sz="1900" b="1" dirty="0">
                <a:solidFill>
                  <a:schemeClr val="tx1"/>
                </a:solidFill>
              </a:rPr>
              <a:t>acceptable use policy </a:t>
            </a:r>
            <a:r>
              <a:rPr lang="en-GB" sz="1900" dirty="0">
                <a:solidFill>
                  <a:schemeClr val="tx1"/>
                </a:solidFill>
              </a:rPr>
              <a:t>outlines rules about </a:t>
            </a:r>
            <a:r>
              <a:rPr lang="en-US" sz="1900" dirty="0">
                <a:solidFill>
                  <a:schemeClr val="tx1"/>
                </a:solidFill>
              </a:rPr>
              <a:t>access to, and use of workplace digital technology, including</a:t>
            </a:r>
            <a:r>
              <a:rPr lang="en-US" sz="1900" dirty="0"/>
              <a:t>:</a:t>
            </a:r>
          </a:p>
          <a:p>
            <a:pPr marL="457200" indent="-457200">
              <a:lnSpc>
                <a:spcPct val="90000"/>
              </a:lnSpc>
              <a:buSzPct val="77220"/>
            </a:pPr>
            <a:r>
              <a:rPr lang="en-US" sz="1900" dirty="0"/>
              <a:t>limiting internet access to only work-related sites;</a:t>
            </a:r>
          </a:p>
          <a:p>
            <a:pPr marL="457200" indent="-457200">
              <a:lnSpc>
                <a:spcPct val="90000"/>
              </a:lnSpc>
              <a:buSzPct val="77220"/>
            </a:pPr>
            <a:r>
              <a:rPr lang="en-US" sz="1900" dirty="0"/>
              <a:t>access to social media;</a:t>
            </a:r>
          </a:p>
          <a:p>
            <a:pPr marL="457200" indent="-457200">
              <a:lnSpc>
                <a:spcPct val="90000"/>
              </a:lnSpc>
              <a:buSzPct val="77220"/>
            </a:pPr>
            <a:r>
              <a:rPr lang="en-US" sz="1900" dirty="0"/>
              <a:t>keeping emails professional and not for personal use;</a:t>
            </a:r>
          </a:p>
          <a:p>
            <a:pPr marL="457200" indent="-457200">
              <a:lnSpc>
                <a:spcPct val="90000"/>
              </a:lnSpc>
              <a:buSzPct val="77220"/>
            </a:pPr>
            <a:r>
              <a:rPr lang="en-US" sz="1900" dirty="0"/>
              <a:t>protecting against cyber-related problems by only allowing </a:t>
            </a:r>
            <a:br>
              <a:rPr lang="en-US" sz="1900" dirty="0"/>
            </a:br>
            <a:r>
              <a:rPr lang="en-US" sz="1900" dirty="0"/>
              <a:t>approved methods of file sharing;</a:t>
            </a:r>
          </a:p>
          <a:p>
            <a:pPr marL="457200" indent="-457200">
              <a:lnSpc>
                <a:spcPct val="90000"/>
              </a:lnSpc>
              <a:buSzPct val="77220"/>
            </a:pPr>
            <a:r>
              <a:rPr lang="en-US" sz="1900" dirty="0"/>
              <a:t>ensuring work-related sensitive information is not shared </a:t>
            </a:r>
            <a:br>
              <a:rPr lang="en-US" sz="1900" dirty="0"/>
            </a:br>
            <a:r>
              <a:rPr lang="en-US" sz="1900" dirty="0"/>
              <a:t>outside the business;</a:t>
            </a:r>
          </a:p>
          <a:p>
            <a:pPr marL="457200" indent="-457200">
              <a:lnSpc>
                <a:spcPct val="90000"/>
              </a:lnSpc>
              <a:buSzPct val="77220"/>
            </a:pPr>
            <a:r>
              <a:rPr lang="en-US" sz="1900" dirty="0"/>
              <a:t>use of secure systems in public areas, such as working remotely in a café.</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indent="0">
              <a:buNone/>
            </a:pPr>
            <a:r>
              <a:rPr lang="en-US" b="1" dirty="0">
                <a:solidFill>
                  <a:schemeClr val="tx1"/>
                </a:solidFill>
              </a:rPr>
              <a:t>Acceptable use</a:t>
            </a:r>
            <a:r>
              <a:rPr lang="en-US" dirty="0">
                <a:solidFill>
                  <a:schemeClr val="tx1"/>
                </a:solidFill>
              </a:rPr>
              <a:t> describes how individuals conduct themselves in a moral and ethical way in the workplace.</a:t>
            </a:r>
          </a:p>
          <a:p>
            <a:pPr marL="0" lvl="0" indent="0">
              <a:buNone/>
            </a:pPr>
            <a:endParaRPr lang="en-US"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210050" cy="365125"/>
          </a:xfrm>
        </p:spPr>
        <p:txBody>
          <a:bodyPr/>
          <a:lstStyle/>
          <a:p>
            <a:r>
              <a:rPr lang="en-GB" dirty="0"/>
              <a:t>Lesson 1: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3" name="Text Placeholder 6">
            <a:extLst>
              <a:ext uri="{FF2B5EF4-FFF2-40B4-BE49-F238E27FC236}">
                <a16:creationId xmlns:a16="http://schemas.microsoft.com/office/drawing/2014/main" id="{278B0239-8CB4-7130-CC8D-136705B7C8B1}"/>
              </a:ext>
            </a:extLst>
          </p:cNvPr>
          <p:cNvSpPr txBox="1">
            <a:spLocks/>
          </p:cNvSpPr>
          <p:nvPr/>
        </p:nvSpPr>
        <p:spPr>
          <a:xfrm>
            <a:off x="838200" y="6356349"/>
            <a:ext cx="4680000" cy="365125"/>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534C29"/>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Lesson 1: The ethical and moral challenges of digital expansion </a:t>
            </a:r>
            <a:endParaRPr lang="en-GB" dirty="0"/>
          </a:p>
        </p:txBody>
      </p:sp>
    </p:spTree>
    <p:extLst>
      <p:ext uri="{BB962C8B-B14F-4D97-AF65-F5344CB8AC3E}">
        <p14:creationId xmlns:p14="http://schemas.microsoft.com/office/powerpoint/2010/main" val="36545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4591A3C7-F2D3-AE86-0ADD-CE4F10C5AB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9083" y="1845605"/>
            <a:ext cx="4364717" cy="3146809"/>
          </a:xfrm>
          <a:prstGeom prst="rect">
            <a:avLst/>
          </a:prstGeom>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Monitoring employees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fontScale="85000" lnSpcReduction="10000"/>
          </a:bodyPr>
          <a:lstStyle/>
          <a:p>
            <a:r>
              <a:rPr lang="en-US" dirty="0"/>
              <a:t>The expansion of digital working means employees spend more time at a workstation than ever before.</a:t>
            </a:r>
          </a:p>
          <a:p>
            <a:r>
              <a:rPr lang="en-US" dirty="0"/>
              <a:t>Remote and home working means an employer may have staff in multiple locations around the world. This has increased the need for monitoring of:</a:t>
            </a:r>
          </a:p>
          <a:p>
            <a:pPr marL="444500" lvl="1" indent="-263525">
              <a:buFont typeface="Courier New" pitchFamily="49" charset="0"/>
              <a:buChar char="o"/>
            </a:pPr>
            <a:r>
              <a:rPr lang="en-US" sz="2400" dirty="0"/>
              <a:t>workplace communication, for example, non-essential email use or internet browsing;</a:t>
            </a:r>
          </a:p>
          <a:p>
            <a:pPr marL="444500" lvl="1" indent="-263525">
              <a:buFont typeface="Courier New" pitchFamily="49" charset="0"/>
              <a:buChar char="o"/>
            </a:pPr>
            <a:r>
              <a:rPr lang="en-US" sz="2400" dirty="0"/>
              <a:t>time spent logged in at a workstation;</a:t>
            </a:r>
          </a:p>
          <a:p>
            <a:pPr marL="444500" lvl="1" indent="-263525">
              <a:buFont typeface="Courier New" pitchFamily="49" charset="0"/>
              <a:buChar char="o"/>
            </a:pPr>
            <a:r>
              <a:rPr lang="en-US" sz="2400" dirty="0"/>
              <a:t>start and finish times, especially with more people working flexible hours.</a:t>
            </a:r>
          </a:p>
          <a:p>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152234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Business case studies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Autofit/>
          </a:bodyPr>
          <a:lstStyle/>
          <a:p>
            <a:pPr>
              <a:lnSpc>
                <a:spcPct val="118000"/>
              </a:lnSpc>
              <a:spcAft>
                <a:spcPts val="800"/>
              </a:spcAft>
            </a:pPr>
            <a:r>
              <a:rPr lang="en-GB" sz="2200" dirty="0"/>
              <a:t>The speed of digital expansion has meant organisations have had to change ways of working quickly.</a:t>
            </a:r>
          </a:p>
          <a:p>
            <a:pPr>
              <a:lnSpc>
                <a:spcPct val="118000"/>
              </a:lnSpc>
              <a:spcAft>
                <a:spcPts val="800"/>
              </a:spcAft>
            </a:pPr>
            <a:r>
              <a:rPr lang="en-GB" sz="2200" dirty="0"/>
              <a:t>Research how each of these organisations have adapted, successfully or not. </a:t>
            </a:r>
          </a:p>
          <a:p>
            <a:pPr lvl="1">
              <a:lnSpc>
                <a:spcPct val="118000"/>
              </a:lnSpc>
            </a:pPr>
            <a:r>
              <a:rPr lang="en-GB" sz="2200" dirty="0"/>
              <a:t>Google</a:t>
            </a:r>
          </a:p>
          <a:p>
            <a:pPr lvl="1">
              <a:lnSpc>
                <a:spcPct val="118000"/>
              </a:lnSpc>
            </a:pPr>
            <a:r>
              <a:rPr lang="en-GB" sz="2200" dirty="0"/>
              <a:t>X (Twitter)</a:t>
            </a:r>
          </a:p>
          <a:p>
            <a:pPr>
              <a:lnSpc>
                <a:spcPct val="118000"/>
              </a:lnSpc>
              <a:spcAft>
                <a:spcPts val="800"/>
              </a:spcAft>
            </a:pPr>
            <a:r>
              <a:rPr lang="en-GB" sz="2200" dirty="0"/>
              <a:t>Present your findings to the class.</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US" b="1" dirty="0"/>
              <a:t>Resources needed:</a:t>
            </a:r>
          </a:p>
          <a:p>
            <a:pPr marL="0" lvl="0" indent="0">
              <a:buNone/>
            </a:pPr>
            <a:r>
              <a:rPr lang="en-US" dirty="0"/>
              <a:t>L1 Activity 2 Worksheet: Research and present</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5400000" cy="365125"/>
          </a:xfrm>
        </p:spPr>
        <p:txBody>
          <a:bodyPr/>
          <a:lstStyle/>
          <a:p>
            <a:r>
              <a:rPr lang="en-GB" dirty="0"/>
              <a:t>Lesson 1: The ethical and moral challenges of digital expansion</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Tree>
    <p:extLst>
      <p:ext uri="{BB962C8B-B14F-4D97-AF65-F5344CB8AC3E}">
        <p14:creationId xmlns:p14="http://schemas.microsoft.com/office/powerpoint/2010/main" val="73130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pile of garbage&#10;&#10;Description automatically generated">
            <a:extLst>
              <a:ext uri="{FF2B5EF4-FFF2-40B4-BE49-F238E27FC236}">
                <a16:creationId xmlns:a16="http://schemas.microsoft.com/office/drawing/2014/main" id="{077C9FC7-E440-99C9-2832-375B5CF1F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41006" y="1403961"/>
            <a:ext cx="6434064" cy="4050075"/>
          </a:xfrm>
          <a:prstGeom prst="rect">
            <a:avLst/>
          </a:prstGeom>
        </p:spPr>
      </p:pic>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3</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Worldwide issues</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119838" cy="432867"/>
          </a:xfrm>
        </p:spPr>
        <p:txBody>
          <a:bodyPr/>
          <a:lstStyle/>
          <a:p>
            <a:r>
              <a:rPr lang="en-GB" dirty="0"/>
              <a:t>Lesson 1: The ethical and moral challenges of digital expansion</a:t>
            </a:r>
          </a:p>
        </p:txBody>
      </p:sp>
      <p:sp>
        <p:nvSpPr>
          <p:cNvPr id="11" name="Content Placeholder 10">
            <a:extLst>
              <a:ext uri="{FF2B5EF4-FFF2-40B4-BE49-F238E27FC236}">
                <a16:creationId xmlns:a16="http://schemas.microsoft.com/office/drawing/2014/main" id="{033758AB-4E02-BE7A-536C-C8F407BC6193}"/>
              </a:ext>
            </a:extLst>
          </p:cNvPr>
          <p:cNvSpPr>
            <a:spLocks noGrp="1"/>
          </p:cNvSpPr>
          <p:nvPr>
            <p:ph idx="1"/>
          </p:nvPr>
        </p:nvSpPr>
        <p:spPr/>
        <p:txBody>
          <a:bodyPr/>
          <a:lstStyle/>
          <a:p>
            <a:pPr algn="ctr"/>
            <a:r>
              <a:rPr lang="en-GB" dirty="0"/>
              <a:t>Electronic landfill</a:t>
            </a:r>
          </a:p>
        </p:txBody>
      </p:sp>
    </p:spTree>
    <p:extLst>
      <p:ext uri="{BB962C8B-B14F-4D97-AF65-F5344CB8AC3E}">
        <p14:creationId xmlns:p14="http://schemas.microsoft.com/office/powerpoint/2010/main" val="23487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fontScale="85000" lnSpcReduction="20000"/>
          </a:bodyPr>
          <a:lstStyle/>
          <a:p>
            <a:pPr marL="342900" lvl="0" indent="-342900">
              <a:lnSpc>
                <a:spcPct val="150000"/>
              </a:lnSpc>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Arial" panose="020B0604020202020204" pitchFamily="34" charset="0"/>
              </a:rPr>
              <a:t>L</a:t>
            </a:r>
            <a:r>
              <a:rPr lang="en-GB" sz="2400" dirty="0">
                <a:solidFill>
                  <a:srgbClr val="000000"/>
                </a:solidFill>
                <a:effectLst/>
                <a:latin typeface="Arial" panose="020B0604020202020204" pitchFamily="34" charset="0"/>
                <a:ea typeface="Arial" panose="020B0604020202020204" pitchFamily="34" charset="0"/>
              </a:rPr>
              <a:t>earn about the evolving nature of technology and how this impacts on moral and ethical issues</a:t>
            </a:r>
          </a:p>
          <a:p>
            <a:pPr marL="342900" lvl="0" indent="-342900">
              <a:lnSpc>
                <a:spcPct val="150000"/>
              </a:lnSpc>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Arial" panose="020B0604020202020204" pitchFamily="34" charset="0"/>
              </a:rPr>
              <a:t>Understand the environmental impacts of technology</a:t>
            </a:r>
            <a:endParaRPr lang="en-GB" sz="2400" dirty="0">
              <a:solidFill>
                <a:srgbClr val="000000"/>
              </a:solidFill>
              <a:effectLst/>
              <a:latin typeface="Arial" panose="020B0604020202020204" pitchFamily="34" charset="0"/>
              <a:ea typeface="Arial" panose="020B0604020202020204" pitchFamily="34" charset="0"/>
            </a:endParaRPr>
          </a:p>
          <a:p>
            <a:pPr marL="342900" lvl="0" indent="-342900">
              <a:lnSpc>
                <a:spcPct val="150000"/>
              </a:lnSpc>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Arial" panose="020B0604020202020204" pitchFamily="34" charset="0"/>
              </a:rPr>
              <a:t>Understand what is meant by globalisation and autonomous operation</a:t>
            </a:r>
          </a:p>
          <a:p>
            <a:pPr marL="342900" lvl="0" indent="-342900">
              <a:lnSpc>
                <a:spcPct val="150000"/>
              </a:lnSpc>
              <a:spcBef>
                <a:spcPts val="600"/>
              </a:spcBef>
              <a:spcAft>
                <a:spcPts val="600"/>
              </a:spcAft>
              <a:buFont typeface="Symbol" panose="05050102010706020507" pitchFamily="18" charset="2"/>
              <a:buChar char=""/>
            </a:pPr>
            <a:r>
              <a:rPr lang="en-GB" sz="2400" dirty="0">
                <a:solidFill>
                  <a:srgbClr val="000000"/>
                </a:solidFill>
                <a:latin typeface="Arial" panose="020B0604020202020204" pitchFamily="34" charset="0"/>
                <a:ea typeface="Arial" panose="020B0604020202020204" pitchFamily="34" charset="0"/>
              </a:rPr>
              <a:t>Learn about open-source software and Creative Commons licences and how they are used</a:t>
            </a:r>
          </a:p>
          <a:p>
            <a:pPr marL="342900" lvl="0" indent="-342900">
              <a:lnSpc>
                <a:spcPct val="150000"/>
              </a:lnSpc>
              <a:spcBef>
                <a:spcPts val="600"/>
              </a:spcBef>
              <a:spcAft>
                <a:spcPts val="600"/>
              </a:spcAft>
              <a:buFont typeface="Symbol" panose="05050102010706020507" pitchFamily="18" charset="2"/>
              <a:buChar char=""/>
            </a:pPr>
            <a:r>
              <a:rPr lang="en-GB" sz="2400" dirty="0">
                <a:solidFill>
                  <a:srgbClr val="000000"/>
                </a:solidFill>
                <a:effectLst/>
                <a:latin typeface="Arial" panose="020B0604020202020204" pitchFamily="34" charset="0"/>
                <a:ea typeface="Arial" panose="020B0604020202020204" pitchFamily="34" charset="0"/>
              </a:rPr>
              <a:t>Describe what is meant by the </a:t>
            </a:r>
            <a:r>
              <a:rPr lang="en-GB" sz="2400" dirty="0">
                <a:solidFill>
                  <a:srgbClr val="000000"/>
                </a:solidFill>
                <a:latin typeface="Arial" panose="020B0604020202020204" pitchFamily="34" charset="0"/>
                <a:ea typeface="Arial" panose="020B0604020202020204" pitchFamily="34" charset="0"/>
              </a:rPr>
              <a:t>digital divide</a:t>
            </a:r>
            <a:endParaRPr lang="en-GB" sz="2400" dirty="0">
              <a:solidFill>
                <a:srgbClr val="000000"/>
              </a:solidFill>
              <a:effectLst/>
              <a:latin typeface="Arial" panose="020B0604020202020204" pitchFamily="34" charset="0"/>
              <a:ea typeface="Arial" panose="020B0604020202020204" pitchFamily="34" charset="0"/>
            </a:endParaRP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92579" cy="410211"/>
          </a:xfrm>
        </p:spPr>
        <p:txBody>
          <a:bodyPr/>
          <a:lstStyle/>
          <a:p>
            <a:r>
              <a:rPr lang="en-GB" dirty="0"/>
              <a:t>Lesson 1: The ethical and moral challenges of digital expansion</a:t>
            </a:r>
          </a:p>
        </p:txBody>
      </p:sp>
      <p:sp>
        <p:nvSpPr>
          <p:cNvPr id="8" name="Text Placeholder 5">
            <a:extLst>
              <a:ext uri="{FF2B5EF4-FFF2-40B4-BE49-F238E27FC236}">
                <a16:creationId xmlns:a16="http://schemas.microsoft.com/office/drawing/2014/main" id="{B5D00CE7-A21A-2E72-1359-CB82F06FEA5D}"/>
              </a:ext>
            </a:extLst>
          </p:cNvPr>
          <p:cNvSpPr>
            <a:spLocks noGrp="1"/>
          </p:cNvSpPr>
          <p:nvPr>
            <p:ph type="body" sz="quarter" idx="10"/>
          </p:nvPr>
        </p:nvSpPr>
        <p:spPr>
          <a:xfrm>
            <a:off x="7530353" y="1825625"/>
            <a:ext cx="3823447" cy="4351338"/>
          </a:xfrm>
        </p:spPr>
        <p:txBody>
          <a:bodyPr>
            <a:normAutofit fontScale="85000" lnSpcReduction="20000"/>
          </a:bodyPr>
          <a:lstStyle/>
          <a:p>
            <a:pPr>
              <a:lnSpc>
                <a:spcPct val="107000"/>
              </a:lnSpc>
              <a:spcBef>
                <a:spcPts val="400"/>
              </a:spcBef>
              <a:spcAft>
                <a:spcPts val="400"/>
              </a:spcAft>
            </a:pPr>
            <a:r>
              <a:rPr lang="en-GB"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Research 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Summarising information 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Presentation skills</a:t>
            </a:r>
          </a:p>
          <a:p>
            <a:endParaRPr lang="en-US" b="1" dirty="0"/>
          </a:p>
          <a:p>
            <a:r>
              <a:rPr lang="en-US" b="1" dirty="0"/>
              <a:t>General competencies:</a:t>
            </a:r>
          </a:p>
          <a:p>
            <a:pPr marL="0" indent="0">
              <a:lnSpc>
                <a:spcPct val="150000"/>
              </a:lnSpc>
              <a:spcBef>
                <a:spcPts val="600"/>
              </a:spcBef>
              <a:spcAft>
                <a:spcPts val="600"/>
              </a:spcAft>
              <a:buNone/>
            </a:pPr>
            <a:r>
              <a:rPr lang="en-US" dirty="0"/>
              <a:t>English:</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E2 Present information and ideas</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E4 </a:t>
            </a:r>
            <a:r>
              <a:rPr lang="en-US" sz="1800"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Summarise</a:t>
            </a: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information/ideas</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E5 </a:t>
            </a:r>
            <a:r>
              <a:rPr lang="en-US" sz="1800"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Synthesise</a:t>
            </a: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information</a:t>
            </a:r>
          </a:p>
          <a:p>
            <a:pPr marL="0" indent="0">
              <a:lnSpc>
                <a:spcPct val="150000"/>
              </a:lnSpc>
              <a:spcBef>
                <a:spcPts val="600"/>
              </a:spcBef>
              <a:spcAft>
                <a:spcPts val="600"/>
              </a:spcAft>
              <a:buNone/>
            </a:pPr>
            <a:r>
              <a:rPr lang="en-US" dirty="0"/>
              <a:t>Digital:</a:t>
            </a:r>
          </a:p>
          <a:p>
            <a:pPr marL="0" indent="0">
              <a:lnSpc>
                <a:spcPct val="107000"/>
              </a:lnSpc>
              <a:spcBef>
                <a:spcPts val="400"/>
              </a:spcBef>
              <a:spcAft>
                <a:spcPts val="4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D5 Be safe and responsible online</a:t>
            </a:r>
            <a:endParaRPr lang="en-US" b="1" dirty="0"/>
          </a:p>
        </p:txBody>
      </p:sp>
    </p:spTree>
    <p:extLst>
      <p:ext uri="{BB962C8B-B14F-4D97-AF65-F5344CB8AC3E}">
        <p14:creationId xmlns:p14="http://schemas.microsoft.com/office/powerpoint/2010/main" val="29942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actory with smoke coming out of it&#10;&#10;Description automatically generated">
            <a:extLst>
              <a:ext uri="{FF2B5EF4-FFF2-40B4-BE49-F238E27FC236}">
                <a16:creationId xmlns:a16="http://schemas.microsoft.com/office/drawing/2014/main" id="{DF710154-CB85-14D8-925C-8003289DBE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9082" y="1825625"/>
            <a:ext cx="4364717" cy="4351337"/>
          </a:xfrm>
          <a:prstGeom prst="rect">
            <a:avLst/>
          </a:prstGeom>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Environmental issues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fontScale="85000" lnSpcReduction="20000"/>
          </a:bodyPr>
          <a:lstStyle/>
          <a:p>
            <a:pPr marL="0" indent="0">
              <a:buNone/>
            </a:pPr>
            <a:r>
              <a:rPr lang="en-US" sz="2400" dirty="0"/>
              <a:t>Climate change impacts every aspect of society</a:t>
            </a:r>
            <a:r>
              <a:rPr lang="en-US" dirty="0"/>
              <a:t>, including the d</a:t>
            </a:r>
            <a:r>
              <a:rPr lang="en-US" sz="2400" dirty="0"/>
              <a:t>igital sector. Environmental issues can include:</a:t>
            </a:r>
          </a:p>
          <a:p>
            <a:r>
              <a:rPr lang="en-US" dirty="0"/>
              <a:t>energy use;</a:t>
            </a:r>
          </a:p>
          <a:p>
            <a:r>
              <a:rPr lang="en-US" dirty="0"/>
              <a:t>r</a:t>
            </a:r>
            <a:r>
              <a:rPr lang="en-US" sz="2400" dirty="0"/>
              <a:t>enewable energy;</a:t>
            </a:r>
          </a:p>
          <a:p>
            <a:r>
              <a:rPr lang="en-US" dirty="0"/>
              <a:t>e-waste and recycling;</a:t>
            </a:r>
          </a:p>
          <a:p>
            <a:r>
              <a:rPr lang="en-US" dirty="0"/>
              <a:t>u</a:t>
            </a:r>
            <a:r>
              <a:rPr lang="en-US" sz="2400" dirty="0"/>
              <a:t>se of rare materials.</a:t>
            </a:r>
          </a:p>
          <a:p>
            <a:pPr marL="0" indent="0">
              <a:buNone/>
            </a:pPr>
            <a:r>
              <a:rPr lang="en-US" dirty="0"/>
              <a:t>Many companies are embedding ‘lean’ principles to reduce waste in their production cycles. This includes removing unnecessary tasks and process as well as limiting resources to the minimum required.</a:t>
            </a:r>
            <a:endParaRPr lang="en-US" sz="2400" dirty="0"/>
          </a:p>
          <a:p>
            <a:pPr marL="0" indent="0">
              <a:buNone/>
            </a:pPr>
            <a:endParaRPr lang="en-US"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684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396829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E17DC-3BAA-267E-AB9C-328D316190A5}"/>
              </a:ext>
            </a:extLst>
          </p:cNvPr>
          <p:cNvSpPr>
            <a:spLocks noGrp="1"/>
          </p:cNvSpPr>
          <p:nvPr>
            <p:ph type="title"/>
          </p:nvPr>
        </p:nvSpPr>
        <p:spPr>
          <a:xfrm>
            <a:off x="838200" y="365125"/>
            <a:ext cx="10515600" cy="1325563"/>
          </a:xfrm>
        </p:spPr>
        <p:txBody>
          <a:bodyPr>
            <a:normAutofit/>
          </a:bodyPr>
          <a:lstStyle/>
          <a:p>
            <a:r>
              <a:rPr lang="en-GB" sz="4000" dirty="0"/>
              <a:t>Environmental issues</a:t>
            </a:r>
          </a:p>
        </p:txBody>
      </p:sp>
      <p:sp>
        <p:nvSpPr>
          <p:cNvPr id="7" name="Content Placeholder 6">
            <a:extLst>
              <a:ext uri="{FF2B5EF4-FFF2-40B4-BE49-F238E27FC236}">
                <a16:creationId xmlns:a16="http://schemas.microsoft.com/office/drawing/2014/main" id="{F091B6F4-D2A6-E7F8-F267-7E93AD2F0D42}"/>
              </a:ext>
            </a:extLst>
          </p:cNvPr>
          <p:cNvSpPr>
            <a:spLocks noGrp="1"/>
          </p:cNvSpPr>
          <p:nvPr>
            <p:ph idx="10"/>
          </p:nvPr>
        </p:nvSpPr>
        <p:spPr>
          <a:xfrm>
            <a:off x="838200" y="1974055"/>
            <a:ext cx="3355428" cy="4351338"/>
          </a:xfrm>
          <a:solidFill>
            <a:srgbClr val="FFF5C4"/>
          </a:solidFill>
        </p:spPr>
        <p:txBody>
          <a:bodyPr tIns="648000">
            <a:normAutofit fontScale="92500" lnSpcReduction="20000"/>
          </a:bodyPr>
          <a:lstStyle/>
          <a:p>
            <a:pPr marL="0" indent="0">
              <a:buNone/>
            </a:pPr>
            <a:r>
              <a:rPr lang="en-US" sz="1900" b="1" dirty="0"/>
              <a:t>Energy</a:t>
            </a:r>
          </a:p>
          <a:p>
            <a:r>
              <a:rPr lang="en-US" sz="2100" dirty="0"/>
              <a:t>More devices require more power.</a:t>
            </a:r>
          </a:p>
          <a:p>
            <a:r>
              <a:rPr lang="en-US" sz="2100" dirty="0"/>
              <a:t>Devices have a high carbon footprint from manufacture and delivery.</a:t>
            </a:r>
          </a:p>
          <a:p>
            <a:r>
              <a:rPr lang="en-US" sz="2100" dirty="0"/>
              <a:t>Increasing energy prices has led to reconsideration of energy use and investment in solar and renewables.</a:t>
            </a:r>
          </a:p>
        </p:txBody>
      </p:sp>
      <p:sp>
        <p:nvSpPr>
          <p:cNvPr id="15" name="Text Placeholder 14">
            <a:extLst>
              <a:ext uri="{FF2B5EF4-FFF2-40B4-BE49-F238E27FC236}">
                <a16:creationId xmlns:a16="http://schemas.microsoft.com/office/drawing/2014/main" id="{F9967349-E579-E9FB-6985-6EB3B15649EE}"/>
              </a:ext>
            </a:extLst>
          </p:cNvPr>
          <p:cNvSpPr>
            <a:spLocks noGrp="1"/>
          </p:cNvSpPr>
          <p:nvPr>
            <p:ph type="body" sz="quarter" idx="12"/>
          </p:nvPr>
        </p:nvSpPr>
        <p:spPr>
          <a:xfrm>
            <a:off x="838200" y="6356349"/>
            <a:ext cx="6840000" cy="365125"/>
          </a:xfrm>
        </p:spPr>
        <p:txBody>
          <a:bodyPr/>
          <a:lstStyle/>
          <a:p>
            <a:r>
              <a:rPr lang="en-GB" dirty="0"/>
              <a:t>Lesson 1: The ethical and moral challenges of digital expansion </a:t>
            </a:r>
          </a:p>
        </p:txBody>
      </p:sp>
      <p:sp>
        <p:nvSpPr>
          <p:cNvPr id="16" name="Text Placeholder 15">
            <a:extLst>
              <a:ext uri="{FF2B5EF4-FFF2-40B4-BE49-F238E27FC236}">
                <a16:creationId xmlns:a16="http://schemas.microsoft.com/office/drawing/2014/main" id="{AA4BCB19-D078-C4E2-47E6-DAA90CD4F8E3}"/>
              </a:ext>
            </a:extLst>
          </p:cNvPr>
          <p:cNvSpPr>
            <a:spLocks noGrp="1"/>
          </p:cNvSpPr>
          <p:nvPr>
            <p:ph type="body" sz="quarter" idx="14"/>
          </p:nvPr>
        </p:nvSpPr>
        <p:spPr/>
        <p:txBody>
          <a:bodyPr/>
          <a:lstStyle/>
          <a:p>
            <a:r>
              <a:rPr lang="en-GB" dirty="0"/>
              <a:t>Activity 3</a:t>
            </a:r>
          </a:p>
        </p:txBody>
      </p:sp>
      <p:grpSp>
        <p:nvGrpSpPr>
          <p:cNvPr id="10" name="Group 9">
            <a:extLst>
              <a:ext uri="{FF2B5EF4-FFF2-40B4-BE49-F238E27FC236}">
                <a16:creationId xmlns:a16="http://schemas.microsoft.com/office/drawing/2014/main" id="{F1034F50-2427-9DC8-8D21-6D0A52FF624A}"/>
              </a:ext>
            </a:extLst>
          </p:cNvPr>
          <p:cNvGrpSpPr/>
          <p:nvPr/>
        </p:nvGrpSpPr>
        <p:grpSpPr>
          <a:xfrm>
            <a:off x="2009252" y="1471363"/>
            <a:ext cx="1013323" cy="1013323"/>
            <a:chOff x="2930275" y="1471363"/>
            <a:chExt cx="1013323" cy="1013323"/>
          </a:xfrm>
        </p:grpSpPr>
        <p:sp>
          <p:nvSpPr>
            <p:cNvPr id="25" name="Oval 24">
              <a:extLst>
                <a:ext uri="{FF2B5EF4-FFF2-40B4-BE49-F238E27FC236}">
                  <a16:creationId xmlns:a16="http://schemas.microsoft.com/office/drawing/2014/main" id="{FD5A0F55-0764-7A16-0719-4E434254C4C3}"/>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omputer screen with a cursor&#10;&#10;Description automatically generated with medium confidence">
              <a:extLst>
                <a:ext uri="{FF2B5EF4-FFF2-40B4-BE49-F238E27FC236}">
                  <a16:creationId xmlns:a16="http://schemas.microsoft.com/office/drawing/2014/main" id="{BBDC5769-A23F-3344-15A6-C9850466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grpSp>
      <p:sp>
        <p:nvSpPr>
          <p:cNvPr id="4" name="Content Placeholder 6">
            <a:extLst>
              <a:ext uri="{FF2B5EF4-FFF2-40B4-BE49-F238E27FC236}">
                <a16:creationId xmlns:a16="http://schemas.microsoft.com/office/drawing/2014/main" id="{468AB66A-A17F-2D07-E2F8-C43A40E3F4C7}"/>
              </a:ext>
            </a:extLst>
          </p:cNvPr>
          <p:cNvSpPr txBox="1">
            <a:spLocks/>
          </p:cNvSpPr>
          <p:nvPr/>
        </p:nvSpPr>
        <p:spPr>
          <a:xfrm>
            <a:off x="7853856" y="1974055"/>
            <a:ext cx="3355428" cy="4351338"/>
          </a:xfrm>
          <a:prstGeom prst="rect">
            <a:avLst/>
          </a:prstGeom>
          <a:solidFill>
            <a:srgbClr val="FFF5C4"/>
          </a:solidFill>
          <a:ln w="28575">
            <a:solidFill>
              <a:srgbClr val="FFF5C4"/>
            </a:solidFill>
          </a:ln>
        </p:spPr>
        <p:txBody>
          <a:bodyPr vert="horz" lIns="180000" tIns="648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t>Rare materials</a:t>
            </a:r>
          </a:p>
          <a:p>
            <a:pPr>
              <a:lnSpc>
                <a:spcPct val="98000"/>
              </a:lnSpc>
            </a:pPr>
            <a:r>
              <a:rPr lang="en-US" sz="1900" dirty="0"/>
              <a:t>Some materials used in smart devices are rare earth minerals with a finite supply.</a:t>
            </a:r>
          </a:p>
          <a:p>
            <a:pPr>
              <a:lnSpc>
                <a:spcPct val="98000"/>
              </a:lnSpc>
            </a:pPr>
            <a:r>
              <a:rPr lang="en-US" sz="1900" dirty="0"/>
              <a:t>Recycling can help, but technology is needed to help develop synthetic replacements.</a:t>
            </a:r>
            <a:endParaRPr lang="en-US" dirty="0"/>
          </a:p>
        </p:txBody>
      </p:sp>
      <p:sp>
        <p:nvSpPr>
          <p:cNvPr id="5" name="Content Placeholder 6">
            <a:extLst>
              <a:ext uri="{FF2B5EF4-FFF2-40B4-BE49-F238E27FC236}">
                <a16:creationId xmlns:a16="http://schemas.microsoft.com/office/drawing/2014/main" id="{6F62950E-B98B-A468-4155-73824389EB60}"/>
              </a:ext>
            </a:extLst>
          </p:cNvPr>
          <p:cNvSpPr txBox="1">
            <a:spLocks/>
          </p:cNvSpPr>
          <p:nvPr/>
        </p:nvSpPr>
        <p:spPr>
          <a:xfrm>
            <a:off x="4346028" y="1974055"/>
            <a:ext cx="3355428" cy="4351338"/>
          </a:xfrm>
          <a:prstGeom prst="rect">
            <a:avLst/>
          </a:prstGeom>
          <a:solidFill>
            <a:srgbClr val="FFF5C4"/>
          </a:solidFill>
          <a:ln w="28575">
            <a:solidFill>
              <a:srgbClr val="FFF5C4"/>
            </a:solidFill>
          </a:ln>
        </p:spPr>
        <p:txBody>
          <a:bodyPr vert="horz" lIns="180000" tIns="648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t>E-waste/recycling</a:t>
            </a:r>
          </a:p>
          <a:p>
            <a:pPr>
              <a:lnSpc>
                <a:spcPct val="98000"/>
              </a:lnSpc>
            </a:pPr>
            <a:r>
              <a:rPr lang="en-US" sz="1900" dirty="0"/>
              <a:t>Old devices are often still in working order and can be used by someone else.</a:t>
            </a:r>
          </a:p>
          <a:p>
            <a:pPr>
              <a:lnSpc>
                <a:spcPct val="98000"/>
              </a:lnSpc>
            </a:pPr>
            <a:r>
              <a:rPr lang="en-US" sz="1900" dirty="0"/>
              <a:t>Devices in landfill can leak harmful chemicals.</a:t>
            </a:r>
          </a:p>
          <a:p>
            <a:pPr>
              <a:lnSpc>
                <a:spcPct val="98000"/>
              </a:lnSpc>
            </a:pPr>
            <a:r>
              <a:rPr lang="en-US" sz="1900" dirty="0"/>
              <a:t>People around the world are exploited into picking out materials from landfill.</a:t>
            </a:r>
          </a:p>
        </p:txBody>
      </p:sp>
      <p:grpSp>
        <p:nvGrpSpPr>
          <p:cNvPr id="9" name="Group 8">
            <a:extLst>
              <a:ext uri="{FF2B5EF4-FFF2-40B4-BE49-F238E27FC236}">
                <a16:creationId xmlns:a16="http://schemas.microsoft.com/office/drawing/2014/main" id="{77D07B43-F3A8-768B-F963-B2CD5DC1D714}"/>
              </a:ext>
            </a:extLst>
          </p:cNvPr>
          <p:cNvGrpSpPr/>
          <p:nvPr/>
        </p:nvGrpSpPr>
        <p:grpSpPr>
          <a:xfrm>
            <a:off x="5517080" y="1500922"/>
            <a:ext cx="1013323" cy="1013323"/>
            <a:chOff x="8249094" y="1471363"/>
            <a:chExt cx="1013323" cy="1013323"/>
          </a:xfrm>
        </p:grpSpPr>
        <p:sp>
          <p:nvSpPr>
            <p:cNvPr id="27" name="Oval 26">
              <a:extLst>
                <a:ext uri="{FF2B5EF4-FFF2-40B4-BE49-F238E27FC236}">
                  <a16:creationId xmlns:a16="http://schemas.microsoft.com/office/drawing/2014/main" id="{C1847994-533D-F4AE-A9EF-A83880EBB83C}"/>
                </a:ext>
              </a:extLst>
            </p:cNvPr>
            <p:cNvSpPr/>
            <p:nvPr/>
          </p:nvSpPr>
          <p:spPr>
            <a:xfrm>
              <a:off x="8249094"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omputer screen with a cursor&#10;&#10;Description automatically generated with medium confidence">
              <a:extLst>
                <a:ext uri="{FF2B5EF4-FFF2-40B4-BE49-F238E27FC236}">
                  <a16:creationId xmlns:a16="http://schemas.microsoft.com/office/drawing/2014/main" id="{86BF082F-C5CD-73A8-7A90-319212771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6507" y="1756003"/>
              <a:ext cx="658496" cy="444043"/>
            </a:xfrm>
            <a:prstGeom prst="rect">
              <a:avLst/>
            </a:prstGeom>
          </p:spPr>
        </p:pic>
      </p:grpSp>
      <p:grpSp>
        <p:nvGrpSpPr>
          <p:cNvPr id="11" name="Group 10">
            <a:extLst>
              <a:ext uri="{FF2B5EF4-FFF2-40B4-BE49-F238E27FC236}">
                <a16:creationId xmlns:a16="http://schemas.microsoft.com/office/drawing/2014/main" id="{C7694222-0559-6205-7D4C-8A2E977DA5FC}"/>
              </a:ext>
            </a:extLst>
          </p:cNvPr>
          <p:cNvGrpSpPr/>
          <p:nvPr/>
        </p:nvGrpSpPr>
        <p:grpSpPr>
          <a:xfrm>
            <a:off x="9024908" y="1467393"/>
            <a:ext cx="1013323" cy="1013323"/>
            <a:chOff x="8249094" y="1471363"/>
            <a:chExt cx="1013323" cy="1013323"/>
          </a:xfrm>
        </p:grpSpPr>
        <p:sp>
          <p:nvSpPr>
            <p:cNvPr id="12" name="Oval 11">
              <a:extLst>
                <a:ext uri="{FF2B5EF4-FFF2-40B4-BE49-F238E27FC236}">
                  <a16:creationId xmlns:a16="http://schemas.microsoft.com/office/drawing/2014/main" id="{F43C98BC-2714-3217-500B-47D433D4C238}"/>
                </a:ext>
              </a:extLst>
            </p:cNvPr>
            <p:cNvSpPr/>
            <p:nvPr/>
          </p:nvSpPr>
          <p:spPr>
            <a:xfrm>
              <a:off x="8249094"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computer screen with a cursor&#10;&#10;Description automatically generated with medium confidence">
              <a:extLst>
                <a:ext uri="{FF2B5EF4-FFF2-40B4-BE49-F238E27FC236}">
                  <a16:creationId xmlns:a16="http://schemas.microsoft.com/office/drawing/2014/main" id="{1C9A9B20-A6CD-7E5F-478B-480A00176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6507" y="1756003"/>
              <a:ext cx="658496" cy="444043"/>
            </a:xfrm>
            <a:prstGeom prst="rect">
              <a:avLst/>
            </a:prstGeom>
          </p:spPr>
        </p:pic>
      </p:grpSp>
    </p:spTree>
    <p:extLst>
      <p:ext uri="{BB962C8B-B14F-4D97-AF65-F5344CB8AC3E}">
        <p14:creationId xmlns:p14="http://schemas.microsoft.com/office/powerpoint/2010/main" val="187262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Globalisation</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a:bodyPr>
          <a:lstStyle/>
          <a:p>
            <a:pPr marL="1" indent="0">
              <a:lnSpc>
                <a:spcPct val="90000"/>
              </a:lnSpc>
              <a:buSzPct val="108107"/>
              <a:buNone/>
            </a:pPr>
            <a:r>
              <a:rPr lang="en-US" sz="2400" dirty="0"/>
              <a:t>Digital technology has no borders</a:t>
            </a:r>
            <a:r>
              <a:rPr lang="en-US" dirty="0"/>
              <a:t>.</a:t>
            </a:r>
          </a:p>
          <a:p>
            <a:pPr marL="342901" indent="-342900">
              <a:lnSpc>
                <a:spcPct val="90000"/>
              </a:lnSpc>
              <a:buSzPct val="108107"/>
            </a:pPr>
            <a:r>
              <a:rPr lang="en-US" dirty="0"/>
              <a:t>Emails</a:t>
            </a:r>
            <a:r>
              <a:rPr lang="en-US" sz="2400" dirty="0"/>
              <a:t>, </a:t>
            </a:r>
            <a:r>
              <a:rPr lang="en-US" dirty="0"/>
              <a:t>messages</a:t>
            </a:r>
            <a:r>
              <a:rPr lang="en-US" sz="2400" dirty="0"/>
              <a:t> and data files take the same amount of time to reach the next town as the next continent.</a:t>
            </a:r>
            <a:endParaRPr lang="en-US" dirty="0"/>
          </a:p>
          <a:p>
            <a:pPr marL="342900" indent="-342899">
              <a:lnSpc>
                <a:spcPct val="90000"/>
              </a:lnSpc>
              <a:buSzPct val="108107"/>
            </a:pPr>
            <a:r>
              <a:rPr lang="en-US" sz="2400" dirty="0"/>
              <a:t>Businesses now work seamlessly with clients around the world whilst often never physically meeting. </a:t>
            </a:r>
          </a:p>
          <a:p>
            <a:pPr marL="342900" indent="-342899">
              <a:lnSpc>
                <a:spcPct val="90000"/>
              </a:lnSpc>
              <a:buSzPct val="108107"/>
            </a:pPr>
            <a:r>
              <a:rPr lang="en-US" dirty="0"/>
              <a:t>E</a:t>
            </a:r>
            <a:r>
              <a:rPr lang="en-US" sz="2400" dirty="0"/>
              <a:t>conomically, businesses can choose where they are based, causing a financial imbalance.</a:t>
            </a:r>
            <a:endParaRPr lang="en-US" dirty="0"/>
          </a:p>
        </p:txBody>
      </p:sp>
      <p:sp>
        <p:nvSpPr>
          <p:cNvPr id="2" name="Content Placeholder 1">
            <a:extLst>
              <a:ext uri="{FF2B5EF4-FFF2-40B4-BE49-F238E27FC236}">
                <a16:creationId xmlns:a16="http://schemas.microsoft.com/office/drawing/2014/main" id="{B956FEE8-4306-EE6E-83F2-A239E686C852}"/>
              </a:ext>
            </a:extLst>
          </p:cNvPr>
          <p:cNvSpPr>
            <a:spLocks noGrp="1"/>
          </p:cNvSpPr>
          <p:nvPr>
            <p:ph idx="10"/>
          </p:nvPr>
        </p:nvSpPr>
        <p:spPr>
          <a:xfrm>
            <a:off x="8179724" y="1825625"/>
            <a:ext cx="3174076" cy="3502731"/>
          </a:xfrm>
        </p:spPr>
        <p:txBody>
          <a:bodyPr/>
          <a:lstStyle/>
          <a:p>
            <a:pPr marL="0" indent="0">
              <a:buNone/>
            </a:pPr>
            <a:r>
              <a:rPr lang="en-GB" sz="2400" dirty="0"/>
              <a:t>If more organisations are based in the most attractive locations financially, what happens to everywhere else?</a:t>
            </a:r>
            <a:endParaRPr lang="en-GB" dirty="0"/>
          </a:p>
          <a:p>
            <a:endParaRPr lang="en-GB" dirty="0"/>
          </a:p>
        </p:txBody>
      </p:sp>
      <p:sp>
        <p:nvSpPr>
          <p:cNvPr id="7" name="Text Placeholder 6">
            <a:extLst>
              <a:ext uri="{FF2B5EF4-FFF2-40B4-BE49-F238E27FC236}">
                <a16:creationId xmlns:a16="http://schemas.microsoft.com/office/drawing/2014/main" id="{B44D7FDE-3CA3-594C-A259-972187C9B7E8}"/>
              </a:ext>
            </a:extLst>
          </p:cNvPr>
          <p:cNvSpPr>
            <a:spLocks noGrp="1"/>
          </p:cNvSpPr>
          <p:nvPr>
            <p:ph type="body" sz="quarter" idx="11"/>
          </p:nvPr>
        </p:nvSpPr>
        <p:spPr>
          <a:xfrm>
            <a:off x="838200" y="6356349"/>
            <a:ext cx="5133622"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solidFill>
            <a:srgbClr val="F1995D"/>
          </a:solidFill>
        </p:spPr>
        <p:txBody>
          <a:bodyPr/>
          <a:lstStyle/>
          <a:p>
            <a:r>
              <a:rPr lang="en-GB" dirty="0"/>
              <a:t>Activity 3</a:t>
            </a:r>
          </a:p>
        </p:txBody>
      </p:sp>
    </p:spTree>
    <p:extLst>
      <p:ext uri="{BB962C8B-B14F-4D97-AF65-F5344CB8AC3E}">
        <p14:creationId xmlns:p14="http://schemas.microsoft.com/office/powerpoint/2010/main" val="94029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veral robotic arms working on a factory&#10;&#10;Description automatically generated">
            <a:extLst>
              <a:ext uri="{FF2B5EF4-FFF2-40B4-BE49-F238E27FC236}">
                <a16:creationId xmlns:a16="http://schemas.microsoft.com/office/drawing/2014/main" id="{F464EADA-9D1A-C282-3883-7B52420B3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945" y="4081809"/>
            <a:ext cx="3708687" cy="2086136"/>
          </a:xfrm>
          <a:prstGeom prst="rect">
            <a:avLst/>
          </a:prstGeom>
        </p:spPr>
      </p:pic>
      <p:pic>
        <p:nvPicPr>
          <p:cNvPr id="6" name="Picture 5" descr="A finger touching a phone screen&#10;&#10;Description automatically generated">
            <a:extLst>
              <a:ext uri="{FF2B5EF4-FFF2-40B4-BE49-F238E27FC236}">
                <a16:creationId xmlns:a16="http://schemas.microsoft.com/office/drawing/2014/main" id="{31180630-4F04-2B6B-6FE5-BFF3B68C42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3156" y="1825625"/>
            <a:ext cx="3554635" cy="2256183"/>
          </a:xfrm>
          <a:prstGeom prst="rect">
            <a:avLst/>
          </a:prstGeom>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Autonomous operation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a:bodyPr>
          <a:lstStyle/>
          <a:p>
            <a:pPr>
              <a:lnSpc>
                <a:spcPct val="100000"/>
              </a:lnSpc>
              <a:spcBef>
                <a:spcPts val="0"/>
              </a:spcBef>
              <a:buClr>
                <a:schemeClr val="dk1"/>
              </a:buClr>
              <a:buSzPts val="2000"/>
            </a:pPr>
            <a:r>
              <a:rPr lang="en-US" sz="2600" dirty="0"/>
              <a:t>Autonomous technology is designed to replace human activity in a more efficient way. </a:t>
            </a:r>
          </a:p>
          <a:p>
            <a:pPr marL="0" lvl="0" indent="0" algn="l" rtl="0">
              <a:lnSpc>
                <a:spcPct val="100000"/>
              </a:lnSpc>
              <a:spcBef>
                <a:spcPts val="0"/>
              </a:spcBef>
              <a:spcAft>
                <a:spcPts val="0"/>
              </a:spcAft>
              <a:buClr>
                <a:schemeClr val="dk1"/>
              </a:buClr>
              <a:buSzPts val="2000"/>
              <a:buNone/>
            </a:pPr>
            <a:endParaRPr lang="en-US" sz="2600" dirty="0"/>
          </a:p>
          <a:p>
            <a:r>
              <a:rPr lang="pt-BR" sz="2600" dirty="0"/>
              <a:t>Autonomous technology can be:</a:t>
            </a:r>
          </a:p>
          <a:p>
            <a:pPr lvl="1"/>
            <a:r>
              <a:rPr lang="pt-BR" sz="2600" dirty="0"/>
              <a:t>computer system-based automation;</a:t>
            </a:r>
          </a:p>
          <a:p>
            <a:pPr lvl="1"/>
            <a:r>
              <a:rPr lang="pt-BR" sz="2600" dirty="0"/>
              <a:t>physical automation systems.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336972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E17DC-3BAA-267E-AB9C-328D316190A5}"/>
              </a:ext>
            </a:extLst>
          </p:cNvPr>
          <p:cNvSpPr>
            <a:spLocks noGrp="1"/>
          </p:cNvSpPr>
          <p:nvPr>
            <p:ph type="title"/>
          </p:nvPr>
        </p:nvSpPr>
        <p:spPr>
          <a:xfrm>
            <a:off x="838200" y="365125"/>
            <a:ext cx="10515600" cy="1325563"/>
          </a:xfrm>
        </p:spPr>
        <p:txBody>
          <a:bodyPr>
            <a:normAutofit/>
          </a:bodyPr>
          <a:lstStyle/>
          <a:p>
            <a:r>
              <a:rPr lang="en-GB" sz="4000" dirty="0"/>
              <a:t>Autonomous operation</a:t>
            </a:r>
          </a:p>
        </p:txBody>
      </p:sp>
      <p:sp>
        <p:nvSpPr>
          <p:cNvPr id="7" name="Content Placeholder 6">
            <a:extLst>
              <a:ext uri="{FF2B5EF4-FFF2-40B4-BE49-F238E27FC236}">
                <a16:creationId xmlns:a16="http://schemas.microsoft.com/office/drawing/2014/main" id="{F091B6F4-D2A6-E7F8-F267-7E93AD2F0D42}"/>
              </a:ext>
            </a:extLst>
          </p:cNvPr>
          <p:cNvSpPr>
            <a:spLocks noGrp="1"/>
          </p:cNvSpPr>
          <p:nvPr>
            <p:ph idx="10"/>
          </p:nvPr>
        </p:nvSpPr>
        <p:spPr>
          <a:xfrm>
            <a:off x="838199" y="1978025"/>
            <a:ext cx="5431971" cy="4422775"/>
          </a:xfrm>
          <a:solidFill>
            <a:srgbClr val="FFF5C4"/>
          </a:solidFill>
        </p:spPr>
        <p:txBody>
          <a:bodyPr tIns="648000">
            <a:normAutofit fontScale="62500" lnSpcReduction="20000"/>
          </a:bodyPr>
          <a:lstStyle/>
          <a:p>
            <a:pPr marL="0" lvl="0" indent="0" algn="l" rtl="0">
              <a:lnSpc>
                <a:spcPct val="100000"/>
              </a:lnSpc>
              <a:spcBef>
                <a:spcPts val="1000"/>
              </a:spcBef>
              <a:buClr>
                <a:schemeClr val="dk1"/>
              </a:buClr>
              <a:buSzPts val="2000"/>
              <a:buNone/>
            </a:pPr>
            <a:r>
              <a:rPr lang="en-GB" sz="3200" b="1"/>
              <a:t>Computer system-based automation</a:t>
            </a:r>
            <a:r>
              <a:rPr lang="en-GB" sz="3200"/>
              <a:t> </a:t>
            </a:r>
          </a:p>
          <a:p>
            <a:pPr marL="0" lvl="0" indent="0" algn="l" rtl="0">
              <a:lnSpc>
                <a:spcPct val="100000"/>
              </a:lnSpc>
              <a:spcBef>
                <a:spcPts val="1000"/>
              </a:spcBef>
              <a:buClr>
                <a:schemeClr val="dk1"/>
              </a:buClr>
              <a:buSzPts val="2000"/>
              <a:buNone/>
            </a:pPr>
            <a:r>
              <a:rPr lang="en-GB" sz="3000" dirty="0"/>
              <a:t>includes:</a:t>
            </a:r>
          </a:p>
          <a:p>
            <a:pPr marL="342900" indent="-342900">
              <a:lnSpc>
                <a:spcPct val="100000"/>
              </a:lnSpc>
              <a:buSzPts val="2000"/>
            </a:pPr>
            <a:r>
              <a:rPr lang="en-GB" sz="3000" dirty="0"/>
              <a:t>AI (artificial intelligence) based chatbot response programs, answering questions and suggesting solutions via online chat;</a:t>
            </a:r>
          </a:p>
          <a:p>
            <a:pPr marL="342900" indent="-342900">
              <a:lnSpc>
                <a:spcPct val="100000"/>
              </a:lnSpc>
              <a:buSzPts val="2000"/>
            </a:pPr>
            <a:r>
              <a:rPr lang="en-GB" sz="3000" dirty="0"/>
              <a:t>LLM (large language model) systems – a type of AI that can be trained to analyse huge data sources and generate responses in a specified format and style;</a:t>
            </a:r>
          </a:p>
          <a:p>
            <a:pPr marL="342900" lvl="0" indent="-342900" algn="l" rtl="0">
              <a:lnSpc>
                <a:spcPct val="100000"/>
              </a:lnSpc>
              <a:spcBef>
                <a:spcPts val="1000"/>
              </a:spcBef>
              <a:spcAft>
                <a:spcPts val="0"/>
              </a:spcAft>
              <a:buSzPts val="2000"/>
              <a:buChar char="•"/>
            </a:pPr>
            <a:r>
              <a:rPr lang="en-GB" sz="3000" dirty="0"/>
              <a:t>protection from malware (malicious software), checking computers, communications and websites for viruses and online attacks.</a:t>
            </a:r>
          </a:p>
          <a:p>
            <a:pPr marL="0" indent="0">
              <a:buNone/>
            </a:pPr>
            <a:endParaRPr lang="en-GB" dirty="0"/>
          </a:p>
        </p:txBody>
      </p:sp>
      <p:sp>
        <p:nvSpPr>
          <p:cNvPr id="8" name="Content Placeholder 7">
            <a:extLst>
              <a:ext uri="{FF2B5EF4-FFF2-40B4-BE49-F238E27FC236}">
                <a16:creationId xmlns:a16="http://schemas.microsoft.com/office/drawing/2014/main" id="{B927EFDF-2C92-58FD-9766-D88640B53DCD}"/>
              </a:ext>
            </a:extLst>
          </p:cNvPr>
          <p:cNvSpPr>
            <a:spLocks noGrp="1"/>
          </p:cNvSpPr>
          <p:nvPr>
            <p:ph idx="11"/>
          </p:nvPr>
        </p:nvSpPr>
        <p:spPr>
          <a:xfrm>
            <a:off x="6422570" y="1978025"/>
            <a:ext cx="4942315" cy="4351338"/>
          </a:xfrm>
          <a:solidFill>
            <a:srgbClr val="FFF5C4"/>
          </a:solidFill>
        </p:spPr>
        <p:txBody>
          <a:bodyPr tIns="648000">
            <a:normAutofit/>
          </a:bodyPr>
          <a:lstStyle/>
          <a:p>
            <a:pPr marL="0" lvl="0" indent="0" algn="l" rtl="0">
              <a:lnSpc>
                <a:spcPct val="100000"/>
              </a:lnSpc>
              <a:spcBef>
                <a:spcPts val="1000"/>
              </a:spcBef>
              <a:spcAft>
                <a:spcPts val="0"/>
              </a:spcAft>
              <a:buSzPts val="2000"/>
              <a:buNone/>
            </a:pPr>
            <a:r>
              <a:rPr lang="en-US" sz="2000" b="1" dirty="0"/>
              <a:t>Physical automation</a:t>
            </a:r>
            <a:r>
              <a:rPr lang="en-US" sz="2000" dirty="0"/>
              <a:t> systems include:</a:t>
            </a:r>
          </a:p>
          <a:p>
            <a:pPr marL="342900" lvl="0" indent="-342900" algn="l" rtl="0">
              <a:lnSpc>
                <a:spcPct val="100000"/>
              </a:lnSpc>
              <a:spcBef>
                <a:spcPts val="1000"/>
              </a:spcBef>
              <a:spcAft>
                <a:spcPts val="0"/>
              </a:spcAft>
              <a:buSzPts val="2000"/>
              <a:buChar char="•"/>
            </a:pPr>
            <a:r>
              <a:rPr lang="en-US" sz="2000" dirty="0"/>
              <a:t>production line manufacture, from cars to smartphones;</a:t>
            </a:r>
          </a:p>
          <a:p>
            <a:pPr marL="342900" lvl="0" indent="-342900" algn="l" rtl="0">
              <a:lnSpc>
                <a:spcPct val="100000"/>
              </a:lnSpc>
              <a:spcBef>
                <a:spcPts val="1000"/>
              </a:spcBef>
              <a:spcAft>
                <a:spcPts val="0"/>
              </a:spcAft>
              <a:buSzPts val="2000"/>
              <a:buChar char="•"/>
            </a:pPr>
            <a:r>
              <a:rPr lang="en-US" sz="2000" dirty="0"/>
              <a:t>food and drink processing;</a:t>
            </a:r>
          </a:p>
          <a:p>
            <a:pPr marL="342900" lvl="0" indent="-342900" algn="l" rtl="0">
              <a:lnSpc>
                <a:spcPct val="100000"/>
              </a:lnSpc>
              <a:spcBef>
                <a:spcPts val="1000"/>
              </a:spcBef>
              <a:spcAft>
                <a:spcPts val="0"/>
              </a:spcAft>
              <a:buSzPts val="2000"/>
              <a:buChar char="•"/>
            </a:pPr>
            <a:r>
              <a:rPr lang="en-US" sz="2000" dirty="0"/>
              <a:t>transport systems across land, sea and air.</a:t>
            </a:r>
          </a:p>
          <a:p>
            <a:pPr marL="0" indent="0">
              <a:buNone/>
            </a:pPr>
            <a:endParaRPr lang="en-US" dirty="0"/>
          </a:p>
        </p:txBody>
      </p:sp>
      <p:sp>
        <p:nvSpPr>
          <p:cNvPr id="15" name="Text Placeholder 14">
            <a:extLst>
              <a:ext uri="{FF2B5EF4-FFF2-40B4-BE49-F238E27FC236}">
                <a16:creationId xmlns:a16="http://schemas.microsoft.com/office/drawing/2014/main" id="{F9967349-E579-E9FB-6985-6EB3B15649EE}"/>
              </a:ext>
            </a:extLst>
          </p:cNvPr>
          <p:cNvSpPr>
            <a:spLocks noGrp="1"/>
          </p:cNvSpPr>
          <p:nvPr>
            <p:ph type="body" sz="quarter" idx="12"/>
          </p:nvPr>
        </p:nvSpPr>
        <p:spPr>
          <a:xfrm>
            <a:off x="838200" y="6356349"/>
            <a:ext cx="6840000" cy="365125"/>
          </a:xfrm>
        </p:spPr>
        <p:txBody>
          <a:bodyPr/>
          <a:lstStyle/>
          <a:p>
            <a:r>
              <a:rPr lang="en-GB" dirty="0"/>
              <a:t>Lesson 1: The ethical and moral challenges of digital expansion </a:t>
            </a:r>
          </a:p>
        </p:txBody>
      </p:sp>
      <p:sp>
        <p:nvSpPr>
          <p:cNvPr id="16" name="Text Placeholder 15">
            <a:extLst>
              <a:ext uri="{FF2B5EF4-FFF2-40B4-BE49-F238E27FC236}">
                <a16:creationId xmlns:a16="http://schemas.microsoft.com/office/drawing/2014/main" id="{AA4BCB19-D078-C4E2-47E6-DAA90CD4F8E3}"/>
              </a:ext>
            </a:extLst>
          </p:cNvPr>
          <p:cNvSpPr>
            <a:spLocks noGrp="1"/>
          </p:cNvSpPr>
          <p:nvPr>
            <p:ph type="body" sz="quarter" idx="14"/>
          </p:nvPr>
        </p:nvSpPr>
        <p:spPr/>
        <p:txBody>
          <a:bodyPr/>
          <a:lstStyle/>
          <a:p>
            <a:r>
              <a:rPr lang="en-GB" dirty="0"/>
              <a:t>Activity 3</a:t>
            </a:r>
          </a:p>
        </p:txBody>
      </p:sp>
      <p:sp>
        <p:nvSpPr>
          <p:cNvPr id="25" name="Oval 24">
            <a:extLst>
              <a:ext uri="{FF2B5EF4-FFF2-40B4-BE49-F238E27FC236}">
                <a16:creationId xmlns:a16="http://schemas.microsoft.com/office/drawing/2014/main" id="{FD5A0F55-0764-7A16-0719-4E434254C4C3}"/>
              </a:ext>
            </a:extLst>
          </p:cNvPr>
          <p:cNvSpPr/>
          <p:nvPr/>
        </p:nvSpPr>
        <p:spPr>
          <a:xfrm>
            <a:off x="2930275"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1847994-533D-F4AE-A9EF-A83880EBB83C}"/>
              </a:ext>
            </a:extLst>
          </p:cNvPr>
          <p:cNvSpPr/>
          <p:nvPr/>
        </p:nvSpPr>
        <p:spPr>
          <a:xfrm>
            <a:off x="8249094" y="1471363"/>
            <a:ext cx="1013323" cy="1013323"/>
          </a:xfrm>
          <a:prstGeom prst="ellipse">
            <a:avLst/>
          </a:prstGeom>
          <a:solidFill>
            <a:schemeClr val="bg1"/>
          </a:solidFill>
          <a:ln w="28575">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omputer screen with a cursor&#10;&#10;Description automatically generated with medium confidence">
            <a:extLst>
              <a:ext uri="{FF2B5EF4-FFF2-40B4-BE49-F238E27FC236}">
                <a16:creationId xmlns:a16="http://schemas.microsoft.com/office/drawing/2014/main" id="{BBDC5769-A23F-3344-15A6-C9850466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7005" y="1756003"/>
            <a:ext cx="658496" cy="444043"/>
          </a:xfrm>
          <a:prstGeom prst="rect">
            <a:avLst/>
          </a:prstGeom>
        </p:spPr>
      </p:pic>
      <p:pic>
        <p:nvPicPr>
          <p:cNvPr id="3" name="Picture 2" descr="A computer screen with a cursor&#10;&#10;Description automatically generated with medium confidence">
            <a:extLst>
              <a:ext uri="{FF2B5EF4-FFF2-40B4-BE49-F238E27FC236}">
                <a16:creationId xmlns:a16="http://schemas.microsoft.com/office/drawing/2014/main" id="{86BF082F-C5CD-73A8-7A90-319212771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6507" y="1756003"/>
            <a:ext cx="658496" cy="444043"/>
          </a:xfrm>
          <a:prstGeom prst="rect">
            <a:avLst/>
          </a:prstGeom>
        </p:spPr>
      </p:pic>
    </p:spTree>
    <p:extLst>
      <p:ext uri="{BB962C8B-B14F-4D97-AF65-F5344CB8AC3E}">
        <p14:creationId xmlns:p14="http://schemas.microsoft.com/office/powerpoint/2010/main" val="3676197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dustry film: Discussing sustainability in digital organisations">
            <a:hlinkClick r:id="" action="ppaction://media"/>
            <a:extLst>
              <a:ext uri="{FF2B5EF4-FFF2-40B4-BE49-F238E27FC236}">
                <a16:creationId xmlns:a16="http://schemas.microsoft.com/office/drawing/2014/main" id="{8334D6A6-15E8-3901-814E-6B9DF4864CC0}"/>
              </a:ext>
            </a:extLst>
          </p:cNvPr>
          <p:cNvPicPr>
            <a:picLocks noRot="1" noChangeAspect="1"/>
          </p:cNvPicPr>
          <p:nvPr>
            <a:videoFile r:link="rId1"/>
          </p:nvPr>
        </p:nvPicPr>
        <p:blipFill>
          <a:blip r:embed="rId4"/>
          <a:stretch>
            <a:fillRect/>
          </a:stretch>
        </p:blipFill>
        <p:spPr>
          <a:xfrm>
            <a:off x="2232837" y="1333414"/>
            <a:ext cx="7223518" cy="4069587"/>
          </a:xfrm>
          <a:prstGeom prst="rect">
            <a:avLst/>
          </a:prstGeom>
        </p:spPr>
      </p:pic>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3</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a:xfrm>
            <a:off x="838200" y="184368"/>
            <a:ext cx="10515600" cy="1325563"/>
          </a:xfrm>
        </p:spPr>
        <p:txBody>
          <a:bodyPr/>
          <a:lstStyle/>
          <a:p>
            <a:r>
              <a:rPr lang="en-GB" dirty="0"/>
              <a:t>Interviews: Sustainability in the workplace</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381290"/>
            <a:ext cx="5257800" cy="340184"/>
          </a:xfrm>
        </p:spPr>
        <p:txBody>
          <a:bodyPr/>
          <a:lstStyle/>
          <a:p>
            <a:r>
              <a:rPr lang="en-GB" dirty="0"/>
              <a:t>Lesson 1: The ethical and moral challenges of digital expansion</a:t>
            </a:r>
          </a:p>
        </p:txBody>
      </p:sp>
      <p:sp>
        <p:nvSpPr>
          <p:cNvPr id="11" name="Content Placeholder 10">
            <a:extLst>
              <a:ext uri="{FF2B5EF4-FFF2-40B4-BE49-F238E27FC236}">
                <a16:creationId xmlns:a16="http://schemas.microsoft.com/office/drawing/2014/main" id="{033758AB-4E02-BE7A-536C-C8F407BC6193}"/>
              </a:ext>
            </a:extLst>
          </p:cNvPr>
          <p:cNvSpPr>
            <a:spLocks noGrp="1"/>
          </p:cNvSpPr>
          <p:nvPr>
            <p:ph idx="1"/>
          </p:nvPr>
        </p:nvSpPr>
        <p:spPr>
          <a:xfrm>
            <a:off x="838200" y="5539767"/>
            <a:ext cx="10515599" cy="637195"/>
          </a:xfrm>
        </p:spPr>
        <p:txBody>
          <a:bodyPr>
            <a:normAutofit lnSpcReduction="10000"/>
          </a:bodyPr>
          <a:lstStyle/>
          <a:p>
            <a:r>
              <a:rPr lang="en-GB" b="1" dirty="0"/>
              <a:t>Video: </a:t>
            </a:r>
            <a:r>
              <a:rPr lang="en-GB" dirty="0"/>
              <a:t>Sustainability interviews with Cisco Corporate Social Responsibility (CSR) Programme Lead and </a:t>
            </a:r>
            <a:r>
              <a:rPr lang="en-GB" dirty="0" err="1"/>
              <a:t>Mesma</a:t>
            </a:r>
            <a:r>
              <a:rPr lang="en-GB" dirty="0"/>
              <a:t> Chief Executive Officer.</a:t>
            </a:r>
          </a:p>
        </p:txBody>
      </p:sp>
    </p:spTree>
    <p:extLst>
      <p:ext uri="{BB962C8B-B14F-4D97-AF65-F5344CB8AC3E}">
        <p14:creationId xmlns:p14="http://schemas.microsoft.com/office/powerpoint/2010/main" val="10517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in red saris sitting on the floor&#10;&#10;Description automatically generated">
            <a:extLst>
              <a:ext uri="{FF2B5EF4-FFF2-40B4-BE49-F238E27FC236}">
                <a16:creationId xmlns:a16="http://schemas.microsoft.com/office/drawing/2014/main" id="{5A99AF06-82FA-691A-A6E2-C47E220E2B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6647" y="1593542"/>
            <a:ext cx="6823613" cy="4009588"/>
          </a:xfrm>
          <a:prstGeom prst="rect">
            <a:avLst/>
          </a:prstGeom>
        </p:spPr>
      </p:pic>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4</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Ethical access</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119838" cy="432867"/>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1337463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Open-source software</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92500" lnSpcReduction="20000"/>
          </a:bodyPr>
          <a:lstStyle/>
          <a:p>
            <a:pPr marL="342900" indent="-342899">
              <a:lnSpc>
                <a:spcPct val="110000"/>
              </a:lnSpc>
              <a:buSzPct val="108107"/>
            </a:pPr>
            <a:r>
              <a:rPr lang="en-US" sz="2200" dirty="0"/>
              <a:t>Many programmers believe in free and open </a:t>
            </a:r>
            <a:br>
              <a:rPr lang="en-US" sz="2200" dirty="0"/>
            </a:br>
            <a:r>
              <a:rPr lang="en-US" sz="2200" dirty="0"/>
              <a:t>access to technology and write applications to </a:t>
            </a:r>
            <a:br>
              <a:rPr lang="en-US" sz="2200" dirty="0"/>
            </a:br>
            <a:r>
              <a:rPr lang="en-US" sz="2200" dirty="0"/>
              <a:t>be shared with the world at no cost.</a:t>
            </a:r>
          </a:p>
          <a:p>
            <a:pPr marL="342900" indent="-342899">
              <a:lnSpc>
                <a:spcPct val="110000"/>
              </a:lnSpc>
              <a:buSzPct val="108107"/>
            </a:pPr>
            <a:r>
              <a:rPr lang="en-US" sz="2200" dirty="0"/>
              <a:t>They promote the idea of other programmers </a:t>
            </a:r>
            <a:br>
              <a:rPr lang="en-US" sz="2200" dirty="0"/>
            </a:br>
            <a:r>
              <a:rPr lang="en-US" sz="2200" dirty="0"/>
              <a:t>taking these applications, adapting them further </a:t>
            </a:r>
            <a:br>
              <a:rPr lang="en-US" sz="2200" dirty="0"/>
            </a:br>
            <a:r>
              <a:rPr lang="en-US" sz="2200" dirty="0"/>
              <a:t>and continuing to share for free.</a:t>
            </a:r>
          </a:p>
          <a:p>
            <a:pPr marL="342900" indent="-342899">
              <a:lnSpc>
                <a:spcPct val="110000"/>
              </a:lnSpc>
              <a:buSzPct val="108107"/>
            </a:pPr>
            <a:r>
              <a:rPr lang="en-US" sz="2200" dirty="0"/>
              <a:t>This is called </a:t>
            </a:r>
            <a:r>
              <a:rPr lang="en-US" sz="2200" b="1" dirty="0"/>
              <a:t>open-source programming</a:t>
            </a:r>
            <a:r>
              <a:rPr lang="en-US" sz="2200" dirty="0"/>
              <a:t>.</a:t>
            </a:r>
          </a:p>
          <a:p>
            <a:pPr marL="342900" indent="-342899">
              <a:lnSpc>
                <a:spcPct val="110000"/>
              </a:lnSpc>
              <a:buSzPct val="108107"/>
            </a:pPr>
            <a:r>
              <a:rPr lang="en-US" sz="2200" dirty="0"/>
              <a:t>There are open-source versions of many popular </a:t>
            </a:r>
            <a:br>
              <a:rPr lang="en-US" sz="2200" dirty="0"/>
            </a:br>
            <a:r>
              <a:rPr lang="en-US" sz="2200" dirty="0"/>
              <a:t>commercial applications used today, including:</a:t>
            </a:r>
          </a:p>
          <a:p>
            <a:pPr marL="800100" lvl="1" indent="-342900">
              <a:lnSpc>
                <a:spcPct val="90000"/>
              </a:lnSpc>
              <a:spcBef>
                <a:spcPts val="1000"/>
              </a:spcBef>
              <a:buSzPts val="2000"/>
            </a:pPr>
            <a:r>
              <a:rPr lang="en-US" sz="2200" dirty="0"/>
              <a:t>Open Office suites;</a:t>
            </a:r>
          </a:p>
          <a:p>
            <a:pPr marL="800100" lvl="1" indent="-342900">
              <a:lnSpc>
                <a:spcPct val="90000"/>
              </a:lnSpc>
              <a:spcBef>
                <a:spcPts val="1000"/>
              </a:spcBef>
              <a:buSzPts val="2000"/>
            </a:pPr>
            <a:r>
              <a:rPr lang="en-US" sz="2200" dirty="0"/>
              <a:t>photo and video editing suites;</a:t>
            </a:r>
          </a:p>
          <a:p>
            <a:pPr marL="800100" lvl="1" indent="-342900">
              <a:lnSpc>
                <a:spcPct val="90000"/>
              </a:lnSpc>
              <a:spcBef>
                <a:spcPts val="1000"/>
              </a:spcBef>
              <a:buSzPts val="2000"/>
            </a:pPr>
            <a:r>
              <a:rPr lang="en-US" sz="2200" dirty="0"/>
              <a:t>operating systems and utilities.</a:t>
            </a:r>
          </a:p>
          <a:p>
            <a:pPr marL="342900" indent="-342899">
              <a:lnSpc>
                <a:spcPct val="90000"/>
              </a:lnSpc>
              <a:buSzPct val="108107"/>
            </a:pPr>
            <a:endParaRPr lang="en-US" dirty="0"/>
          </a:p>
          <a:p>
            <a:pPr marL="342900" indent="-342899">
              <a:lnSpc>
                <a:spcPct val="90000"/>
              </a:lnSpc>
              <a:buSzPct val="108107"/>
            </a:pPr>
            <a:endParaRPr lang="en-US"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sp>
        <p:nvSpPr>
          <p:cNvPr id="2" name="Oval 1">
            <a:extLst>
              <a:ext uri="{FF2B5EF4-FFF2-40B4-BE49-F238E27FC236}">
                <a16:creationId xmlns:a16="http://schemas.microsoft.com/office/drawing/2014/main" id="{417F0D06-6872-3142-BD7C-BEC832CD8535}"/>
              </a:ext>
            </a:extLst>
          </p:cNvPr>
          <p:cNvSpPr/>
          <p:nvPr/>
        </p:nvSpPr>
        <p:spPr>
          <a:xfrm>
            <a:off x="7647709" y="2425735"/>
            <a:ext cx="3151118" cy="3151118"/>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3441" y="3282494"/>
            <a:ext cx="2131895" cy="1437599"/>
          </a:xfrm>
          <a:prstGeom prst="rect">
            <a:avLst/>
          </a:prstGeom>
        </p:spPr>
      </p:pic>
      <p:sp>
        <p:nvSpPr>
          <p:cNvPr id="7" name="Text Placeholder 6">
            <a:extLst>
              <a:ext uri="{FF2B5EF4-FFF2-40B4-BE49-F238E27FC236}">
                <a16:creationId xmlns:a16="http://schemas.microsoft.com/office/drawing/2014/main" id="{B44D7FDE-3CA3-594C-A259-972187C9B7E8}"/>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70169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Creative Commons licences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fontScale="85000" lnSpcReduction="10000"/>
          </a:bodyPr>
          <a:lstStyle/>
          <a:p>
            <a:pPr marL="342900" indent="-342900">
              <a:lnSpc>
                <a:spcPct val="100000"/>
              </a:lnSpc>
              <a:buSzPts val="2000"/>
            </a:pPr>
            <a:r>
              <a:rPr lang="en-US" sz="2400" dirty="0"/>
              <a:t>Digital creators often share their artwork, music, video and written material online for others to use and enjoy.</a:t>
            </a:r>
          </a:p>
          <a:p>
            <a:pPr marL="342900" indent="-342900">
              <a:lnSpc>
                <a:spcPct val="100000"/>
              </a:lnSpc>
              <a:buSzPts val="2000"/>
            </a:pPr>
            <a:r>
              <a:rPr lang="en-US" sz="2400" dirty="0"/>
              <a:t>Although the creators own the copyright of their work, the ease of internet downloads leads to the duplication and sharing of works.</a:t>
            </a:r>
            <a:endParaRPr lang="en-US" dirty="0"/>
          </a:p>
          <a:p>
            <a:pPr marL="342900" indent="-342900">
              <a:lnSpc>
                <a:spcPct val="100000"/>
              </a:lnSpc>
              <a:buSzPts val="2000"/>
            </a:pPr>
            <a:r>
              <a:rPr lang="en-US" sz="2400" b="1" dirty="0"/>
              <a:t>Creative Commons licenses</a:t>
            </a:r>
            <a:r>
              <a:rPr lang="en-US" sz="2400" dirty="0"/>
              <a:t>, created in 2001, were developed to give creators some control over how their work is used. They can apply a license that lets the user know what they can do and if they need to acknowledge the original author. </a:t>
            </a:r>
            <a:r>
              <a:rPr lang="en-GB" sz="2400" u="sng" dirty="0">
                <a:solidFill>
                  <a:schemeClr val="hlink"/>
                </a:solidFill>
                <a:hlinkClick r:id="rId3"/>
              </a:rPr>
              <a:t>https://creativecommons.org/share-your-work/</a:t>
            </a:r>
            <a:r>
              <a:rPr lang="en-GB" sz="2400" u="sng" dirty="0">
                <a:solidFill>
                  <a:schemeClr val="hlink"/>
                </a:solidFill>
              </a:rPr>
              <a:t> </a:t>
            </a:r>
            <a:endParaRPr lang="en-GB" sz="2400"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pic>
        <p:nvPicPr>
          <p:cNvPr id="10" name="Picture Placeholder 9">
            <a:extLst>
              <a:ext uri="{FF2B5EF4-FFF2-40B4-BE49-F238E27FC236}">
                <a16:creationId xmlns:a16="http://schemas.microsoft.com/office/drawing/2014/main" id="{152DBBF4-BC0B-CD9F-4C53-CADC56BA2122}"/>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p:blipFill>
        <p:spPr>
          <a:xfrm>
            <a:off x="6989083" y="1825625"/>
            <a:ext cx="4364717" cy="4351338"/>
          </a:xfrm>
        </p:spPr>
      </p:pic>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414802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hone and a cup of coffee&#10;&#10;Description automatically generated">
            <a:extLst>
              <a:ext uri="{FF2B5EF4-FFF2-40B4-BE49-F238E27FC236}">
                <a16:creationId xmlns:a16="http://schemas.microsoft.com/office/drawing/2014/main" id="{A8A7CA23-BD7D-6807-D4B0-911C085B9F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9211" y="2097818"/>
            <a:ext cx="4387277" cy="3178375"/>
          </a:xfrm>
          <a:prstGeom prst="rect">
            <a:avLst/>
          </a:prstGeom>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Collection and use of data</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1" y="1825624"/>
            <a:ext cx="6128083" cy="4396499"/>
          </a:xfrm>
        </p:spPr>
        <p:txBody>
          <a:bodyPr>
            <a:noAutofit/>
          </a:bodyPr>
          <a:lstStyle/>
          <a:p>
            <a:pPr marL="342900" indent="-342899">
              <a:lnSpc>
                <a:spcPct val="90000"/>
              </a:lnSpc>
              <a:buSzPct val="108107"/>
            </a:pPr>
            <a:r>
              <a:rPr lang="en-GB" sz="2000" dirty="0"/>
              <a:t>Data is one of the world’s most valuable currencies. It is traded around the world, </a:t>
            </a:r>
            <a:br>
              <a:rPr lang="en-GB" sz="2000" dirty="0"/>
            </a:br>
            <a:r>
              <a:rPr lang="en-GB" sz="2000" dirty="0"/>
              <a:t>much of it without the owner’s permission.</a:t>
            </a:r>
          </a:p>
          <a:p>
            <a:pPr marL="342900" indent="-342899">
              <a:lnSpc>
                <a:spcPct val="90000"/>
              </a:lnSpc>
              <a:buSzPct val="108107"/>
            </a:pPr>
            <a:r>
              <a:rPr lang="en-GB" sz="2000" dirty="0"/>
              <a:t>Social media platforms are built on free access for users, with revenue generated from the personal data they provide, which is a permission often granted when the user accepts the terms and conditions. This can include user interests, contacts, messaging and willingness to interact with advertising. </a:t>
            </a:r>
          </a:p>
          <a:p>
            <a:pPr marL="342900" indent="-342899">
              <a:lnSpc>
                <a:spcPct val="90000"/>
              </a:lnSpc>
              <a:buSzPct val="108107"/>
            </a:pPr>
            <a:r>
              <a:rPr lang="en-GB" sz="2000" dirty="0"/>
              <a:t>Advancements in technology, for example, in data collection, AI and surveillance systems have led to concerns about privacy infringement.</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4</a:t>
            </a:r>
          </a:p>
        </p:txBody>
      </p:sp>
    </p:spTree>
    <p:extLst>
      <p:ext uri="{BB962C8B-B14F-4D97-AF65-F5344CB8AC3E}">
        <p14:creationId xmlns:p14="http://schemas.microsoft.com/office/powerpoint/2010/main" val="7838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dustry film: Introducing organisational culture">
            <a:hlinkClick r:id="" action="ppaction://media"/>
            <a:extLst>
              <a:ext uri="{FF2B5EF4-FFF2-40B4-BE49-F238E27FC236}">
                <a16:creationId xmlns:a16="http://schemas.microsoft.com/office/drawing/2014/main" id="{EFB83FBF-3C72-007F-1951-CF4EC4834AAC}"/>
              </a:ext>
            </a:extLst>
          </p:cNvPr>
          <p:cNvPicPr>
            <a:picLocks noRot="1" noChangeAspect="1"/>
          </p:cNvPicPr>
          <p:nvPr>
            <a:videoFile r:link="rId1"/>
          </p:nvPr>
        </p:nvPicPr>
        <p:blipFill>
          <a:blip r:embed="rId4"/>
          <a:stretch>
            <a:fillRect/>
          </a:stretch>
        </p:blipFill>
        <p:spPr>
          <a:xfrm>
            <a:off x="2361810" y="1329070"/>
            <a:ext cx="7341515" cy="4136065"/>
          </a:xfrm>
          <a:prstGeom prst="rect">
            <a:avLst/>
          </a:prstGeom>
        </p:spPr>
      </p:pic>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1</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a:xfrm>
            <a:off x="680484" y="248162"/>
            <a:ext cx="10673316" cy="1325563"/>
          </a:xfrm>
        </p:spPr>
        <p:txBody>
          <a:bodyPr/>
          <a:lstStyle/>
          <a:p>
            <a:r>
              <a:rPr lang="en-GB" dirty="0"/>
              <a:t>Interviews: Morals and ethics in the workplace</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381290"/>
            <a:ext cx="5257800" cy="340184"/>
          </a:xfrm>
        </p:spPr>
        <p:txBody>
          <a:bodyPr/>
          <a:lstStyle/>
          <a:p>
            <a:r>
              <a:rPr lang="en-GB" dirty="0"/>
              <a:t>Lesson 1: The ethical and moral challenges of digital expansion</a:t>
            </a:r>
          </a:p>
        </p:txBody>
      </p:sp>
      <p:sp>
        <p:nvSpPr>
          <p:cNvPr id="11" name="Content Placeholder 10">
            <a:extLst>
              <a:ext uri="{FF2B5EF4-FFF2-40B4-BE49-F238E27FC236}">
                <a16:creationId xmlns:a16="http://schemas.microsoft.com/office/drawing/2014/main" id="{033758AB-4E02-BE7A-536C-C8F407BC6193}"/>
              </a:ext>
            </a:extLst>
          </p:cNvPr>
          <p:cNvSpPr>
            <a:spLocks noGrp="1"/>
          </p:cNvSpPr>
          <p:nvPr>
            <p:ph idx="1"/>
          </p:nvPr>
        </p:nvSpPr>
        <p:spPr>
          <a:xfrm>
            <a:off x="838199" y="5539767"/>
            <a:ext cx="10515599" cy="637195"/>
          </a:xfrm>
        </p:spPr>
        <p:txBody>
          <a:bodyPr vert="horz" lIns="91440" tIns="45720" rIns="91440" bIns="45720" rtlCol="0" anchor="t">
            <a:normAutofit lnSpcReduction="10000"/>
          </a:bodyPr>
          <a:lstStyle/>
          <a:p>
            <a:r>
              <a:rPr lang="en-GB" b="1" dirty="0">
                <a:latin typeface="Arial"/>
                <a:cs typeface="Arial"/>
              </a:rPr>
              <a:t>Video:</a:t>
            </a:r>
            <a:r>
              <a:rPr lang="en-GB" dirty="0">
                <a:latin typeface="Arial"/>
                <a:cs typeface="Arial"/>
              </a:rPr>
              <a:t> Introducing organisational culture, morals and ethics in the workplace. Interviews with Cisco Corporate Social Responsibility (CSR) Programme Manager and </a:t>
            </a:r>
            <a:r>
              <a:rPr lang="en-GB" dirty="0" err="1">
                <a:latin typeface="Arial"/>
                <a:cs typeface="Arial"/>
              </a:rPr>
              <a:t>Mesma</a:t>
            </a:r>
            <a:r>
              <a:rPr lang="en-GB" dirty="0">
                <a:latin typeface="Arial"/>
                <a:cs typeface="Arial"/>
              </a:rPr>
              <a:t> Chief Executive Officer.</a:t>
            </a:r>
            <a:endParaRPr lang="en-GB" dirty="0"/>
          </a:p>
        </p:txBody>
      </p:sp>
    </p:spTree>
    <p:extLst>
      <p:ext uri="{BB962C8B-B14F-4D97-AF65-F5344CB8AC3E}">
        <p14:creationId xmlns:p14="http://schemas.microsoft.com/office/powerpoint/2010/main" val="17335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Collection and use of data</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Autofit/>
          </a:bodyPr>
          <a:lstStyle/>
          <a:p>
            <a:pPr marL="342900" indent="-342899">
              <a:lnSpc>
                <a:spcPct val="90000"/>
              </a:lnSpc>
              <a:buSzPct val="108107"/>
            </a:pPr>
            <a:r>
              <a:rPr lang="en-US" dirty="0"/>
              <a:t>There are much stricter rules for businesses dealing with employee and customer data. </a:t>
            </a:r>
            <a:br>
              <a:rPr lang="en-US" dirty="0"/>
            </a:br>
            <a:r>
              <a:rPr lang="en-US" dirty="0"/>
              <a:t>It must be carefully controlled.</a:t>
            </a:r>
          </a:p>
          <a:p>
            <a:pPr marL="342900" indent="-342899">
              <a:lnSpc>
                <a:spcPct val="90000"/>
              </a:lnSpc>
              <a:buSzPct val="108107"/>
            </a:pPr>
            <a:r>
              <a:rPr lang="en-GB" dirty="0"/>
              <a:t>Regulations such as the Data Protection Act 2018 promote data transparency and limitations on what can be stored and </a:t>
            </a:r>
            <a:br>
              <a:rPr lang="en-GB" dirty="0"/>
            </a:br>
            <a:r>
              <a:rPr lang="en-GB" dirty="0"/>
              <a:t>processed. This act is the UK implementation of the EU GDPR guidelines.</a:t>
            </a: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7922029" y="1365956"/>
            <a:ext cx="3431771" cy="4811007"/>
          </a:xfrm>
          <a:custGeom>
            <a:avLst/>
            <a:gdLst>
              <a:gd name="connsiteX0" fmla="*/ 0 w 3431771"/>
              <a:gd name="connsiteY0" fmla="*/ 0 h 4811007"/>
              <a:gd name="connsiteX1" fmla="*/ 3431771 w 3431771"/>
              <a:gd name="connsiteY1" fmla="*/ 0 h 4811007"/>
              <a:gd name="connsiteX2" fmla="*/ 3431771 w 3431771"/>
              <a:gd name="connsiteY2" fmla="*/ 4811007 h 4811007"/>
              <a:gd name="connsiteX3" fmla="*/ 0 w 3431771"/>
              <a:gd name="connsiteY3" fmla="*/ 4811007 h 4811007"/>
              <a:gd name="connsiteX4" fmla="*/ 0 w 3431771"/>
              <a:gd name="connsiteY4" fmla="*/ 0 h 481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771" h="4811007" fill="none" extrusionOk="0">
                <a:moveTo>
                  <a:pt x="0" y="0"/>
                </a:moveTo>
                <a:cubicBezTo>
                  <a:pt x="1230162" y="-33775"/>
                  <a:pt x="2717334" y="138873"/>
                  <a:pt x="3431771" y="0"/>
                </a:cubicBezTo>
                <a:cubicBezTo>
                  <a:pt x="3358000" y="2382981"/>
                  <a:pt x="3275888" y="3319475"/>
                  <a:pt x="3431771" y="4811007"/>
                </a:cubicBezTo>
                <a:cubicBezTo>
                  <a:pt x="2972637" y="4673677"/>
                  <a:pt x="1176169" y="4673151"/>
                  <a:pt x="0" y="4811007"/>
                </a:cubicBezTo>
                <a:cubicBezTo>
                  <a:pt x="152408" y="3585534"/>
                  <a:pt x="73868" y="538704"/>
                  <a:pt x="0" y="0"/>
                </a:cubicBezTo>
                <a:close/>
              </a:path>
              <a:path w="3431771" h="4811007" stroke="0" extrusionOk="0">
                <a:moveTo>
                  <a:pt x="0" y="0"/>
                </a:moveTo>
                <a:cubicBezTo>
                  <a:pt x="1153755" y="-101487"/>
                  <a:pt x="2663937" y="-162162"/>
                  <a:pt x="3431771" y="0"/>
                </a:cubicBezTo>
                <a:cubicBezTo>
                  <a:pt x="3492484" y="2241974"/>
                  <a:pt x="3370699" y="3914648"/>
                  <a:pt x="3431771" y="4811007"/>
                </a:cubicBezTo>
                <a:cubicBezTo>
                  <a:pt x="2288491" y="4861072"/>
                  <a:pt x="1654181" y="4652558"/>
                  <a:pt x="0" y="4811007"/>
                </a:cubicBezTo>
                <a:cubicBezTo>
                  <a:pt x="-24452" y="4319522"/>
                  <a:pt x="-67663" y="1920505"/>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fontScale="92500" lnSpcReduction="10000"/>
          </a:bodyPr>
          <a:lstStyle/>
          <a:p>
            <a:pPr marL="0" indent="0">
              <a:buNone/>
            </a:pPr>
            <a:r>
              <a:rPr lang="en-GB" sz="2400" dirty="0"/>
              <a:t>The Data Protection Act 2018:</a:t>
            </a:r>
            <a:br>
              <a:rPr lang="en-GB" sz="2400" dirty="0"/>
            </a:br>
            <a:r>
              <a:rPr lang="en-GB" sz="1900" dirty="0">
                <a:hlinkClick r:id="rId2"/>
              </a:rPr>
              <a:t>www.gov.uk/data-protection</a:t>
            </a:r>
            <a:endParaRPr lang="en-GB" sz="1900" dirty="0"/>
          </a:p>
          <a:p>
            <a:pPr marL="0" indent="0">
              <a:buNone/>
            </a:pPr>
            <a:r>
              <a:rPr lang="en-GB" sz="2400" dirty="0"/>
              <a:t>EU GDPR guidelines:</a:t>
            </a:r>
            <a:br>
              <a:rPr lang="en-GB" sz="2400" dirty="0"/>
            </a:br>
            <a:r>
              <a:rPr lang="en-GB" sz="1900" dirty="0">
                <a:hlinkClick r:id="rId3"/>
              </a:rPr>
              <a:t>gdpr.eu</a:t>
            </a:r>
            <a:endParaRPr lang="en-GB" sz="1900" dirty="0"/>
          </a:p>
          <a:p>
            <a:pPr marL="0" indent="0">
              <a:buNone/>
            </a:pPr>
            <a:r>
              <a:rPr lang="en-US" dirty="0"/>
              <a:t>Data protection and the EU (</a:t>
            </a:r>
            <a:r>
              <a:rPr lang="en-US"/>
              <a:t>from the Information </a:t>
            </a:r>
            <a:r>
              <a:rPr lang="en-US" dirty="0"/>
              <a:t>Commissioner’s Office (ICO)): </a:t>
            </a:r>
            <a:r>
              <a:rPr lang="en-GB" sz="1900" u="sng" dirty="0">
                <a:solidFill>
                  <a:srgbClr val="0563C1"/>
                </a:solidFill>
                <a:effectLst/>
                <a:latin typeface="Arial" panose="020B0604020202020204" pitchFamily="34" charset="0"/>
                <a:ea typeface="Aptos" panose="020B0004020202020204" pitchFamily="34" charset="0"/>
                <a:hlinkClick r:id="rId4"/>
              </a:rPr>
              <a:t>https://ico.org.uk/for-organisations/data-protection-and-the-eu/data-protection-and-the-eu-in-detail/the-uk-gdpr/</a:t>
            </a:r>
            <a:endParaRPr lang="en-GB" sz="1900" dirty="0">
              <a:effectLst/>
              <a:latin typeface="Calibri" panose="020F0502020204030204" pitchFamily="34" charset="0"/>
              <a:ea typeface="Aptos" panose="020B0004020202020204" pitchFamily="34" charset="0"/>
            </a:endParaRP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4</a:t>
            </a:r>
          </a:p>
        </p:txBody>
      </p:sp>
    </p:spTree>
    <p:extLst>
      <p:ext uri="{BB962C8B-B14F-4D97-AF65-F5344CB8AC3E}">
        <p14:creationId xmlns:p14="http://schemas.microsoft.com/office/powerpoint/2010/main" val="10334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Unequal access to technology and services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a:xfrm>
            <a:off x="838200" y="1513490"/>
            <a:ext cx="10515600" cy="4663473"/>
          </a:xfrm>
        </p:spPr>
        <p:txBody>
          <a:bodyPr>
            <a:normAutofit fontScale="92500" lnSpcReduction="10000"/>
          </a:bodyPr>
          <a:lstStyle/>
          <a:p>
            <a:pPr marL="342900" indent="-342899">
              <a:lnSpc>
                <a:spcPct val="110000"/>
              </a:lnSpc>
              <a:buSzPct val="108107"/>
            </a:pPr>
            <a:r>
              <a:rPr lang="en-GB" sz="1600" dirty="0"/>
              <a:t>The increased use of digital technology means that organisations and individuals rely on access to modern devices and a stable communication network wherever we are.</a:t>
            </a:r>
          </a:p>
          <a:p>
            <a:pPr marL="342900" indent="-342899">
              <a:lnSpc>
                <a:spcPct val="110000"/>
              </a:lnSpc>
              <a:buSzPct val="108107"/>
            </a:pPr>
            <a:r>
              <a:rPr lang="en-GB" sz="1600" dirty="0"/>
              <a:t>In many places, it is possible to purchase devices from a commercial market designed for a range of budgets, and access high-speed internet access via telephone and 5G.</a:t>
            </a:r>
          </a:p>
          <a:p>
            <a:pPr marL="342900" indent="-342899">
              <a:lnSpc>
                <a:spcPct val="110000"/>
              </a:lnSpc>
              <a:buSzPct val="108107"/>
            </a:pPr>
            <a:r>
              <a:rPr lang="en-US" sz="1600" dirty="0"/>
              <a:t>Even with the same area, access can be inconsistent with some areas having much faster access than others as new infrastructure is upgraded in stages and often poorer areas are left with slow connectivity.  This creates a </a:t>
            </a:r>
            <a:r>
              <a:rPr lang="en-US" sz="1600" b="1" dirty="0"/>
              <a:t>digital divide</a:t>
            </a:r>
            <a:r>
              <a:rPr lang="en-US" sz="1600" dirty="0"/>
              <a:t>:</a:t>
            </a:r>
          </a:p>
          <a:p>
            <a:pPr marL="800100" lvl="1" indent="-342899">
              <a:lnSpc>
                <a:spcPct val="110000"/>
              </a:lnSpc>
              <a:buSzPct val="108107"/>
            </a:pPr>
            <a:r>
              <a:rPr lang="en-US" sz="1600" dirty="0"/>
              <a:t>In some remote areas and developing countries, internet speeds can be inconsistent and unreliable.</a:t>
            </a:r>
          </a:p>
          <a:p>
            <a:pPr marL="800100" lvl="1" indent="-342899">
              <a:lnSpc>
                <a:spcPct val="110000"/>
              </a:lnSpc>
              <a:buSzPct val="108107"/>
            </a:pPr>
            <a:r>
              <a:rPr lang="en-US" sz="1600" dirty="0"/>
              <a:t>Access is linked to a person's financial situation; </a:t>
            </a:r>
            <a:br>
              <a:rPr lang="en-US" sz="1600" dirty="0"/>
            </a:br>
            <a:r>
              <a:rPr lang="en-US" sz="1600" dirty="0"/>
              <a:t>equipment and internet connections are not </a:t>
            </a:r>
            <a:br>
              <a:rPr lang="en-US" sz="1600" dirty="0"/>
            </a:br>
            <a:r>
              <a:rPr lang="en-US" sz="1600" dirty="0"/>
              <a:t>affordable for everyone.</a:t>
            </a:r>
          </a:p>
          <a:p>
            <a:pPr marL="800100" lvl="1" indent="-342899">
              <a:lnSpc>
                <a:spcPct val="110000"/>
              </a:lnSpc>
              <a:buSzPct val="108107"/>
            </a:pPr>
            <a:r>
              <a:rPr lang="en-US" sz="1600" dirty="0"/>
              <a:t>There are still many people who don’t want access to </a:t>
            </a:r>
            <a:br>
              <a:rPr lang="en-US" sz="1600" dirty="0"/>
            </a:br>
            <a:r>
              <a:rPr lang="en-US" sz="1600" dirty="0"/>
              <a:t>devices, and many digital skills taught in schools today </a:t>
            </a:r>
            <a:br>
              <a:rPr lang="en-US" sz="1600" dirty="0"/>
            </a:br>
            <a:r>
              <a:rPr lang="en-US" sz="1600" dirty="0"/>
              <a:t>didn’t exist for older generations, creating a skills gap.</a:t>
            </a:r>
          </a:p>
          <a:p>
            <a:pPr marL="342900" indent="-342899">
              <a:lnSpc>
                <a:spcPct val="110000"/>
              </a:lnSpc>
              <a:buSzPct val="108107"/>
            </a:pPr>
            <a:r>
              <a:rPr lang="en-US" sz="1600" dirty="0"/>
              <a:t>Limited access to online education, news, shopping, and employment opportunities </a:t>
            </a:r>
            <a:br>
              <a:rPr lang="en-US" sz="1600" dirty="0"/>
            </a:br>
            <a:r>
              <a:rPr lang="en-US" sz="1600" dirty="0"/>
              <a:t>can further perpetuate the effects of the digital divide.</a:t>
            </a:r>
          </a:p>
          <a:p>
            <a:pPr marL="342900" indent="-342899">
              <a:lnSpc>
                <a:spcPct val="90000"/>
              </a:lnSpc>
              <a:buSzPct val="108107"/>
            </a:pPr>
            <a:endParaRPr lang="en-US" dirty="0"/>
          </a:p>
          <a:p>
            <a:pPr marL="342900" indent="-342899">
              <a:lnSpc>
                <a:spcPct val="90000"/>
              </a:lnSpc>
              <a:buSzPct val="108107"/>
            </a:pPr>
            <a:endParaRPr lang="en-US"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sp>
        <p:nvSpPr>
          <p:cNvPr id="2" name="Oval 1">
            <a:extLst>
              <a:ext uri="{FF2B5EF4-FFF2-40B4-BE49-F238E27FC236}">
                <a16:creationId xmlns:a16="http://schemas.microsoft.com/office/drawing/2014/main" id="{417F0D06-6872-3142-BD7C-BEC832CD8535}"/>
              </a:ext>
            </a:extLst>
          </p:cNvPr>
          <p:cNvSpPr/>
          <p:nvPr/>
        </p:nvSpPr>
        <p:spPr>
          <a:xfrm>
            <a:off x="9060911" y="3939963"/>
            <a:ext cx="2416386" cy="2416386"/>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5813" y="4572757"/>
            <a:ext cx="1706582" cy="1150798"/>
          </a:xfrm>
          <a:prstGeom prst="rect">
            <a:avLst/>
          </a:prstGeom>
        </p:spPr>
      </p:pic>
      <p:sp>
        <p:nvSpPr>
          <p:cNvPr id="7" name="Text Placeholder 6">
            <a:extLst>
              <a:ext uri="{FF2B5EF4-FFF2-40B4-BE49-F238E27FC236}">
                <a16:creationId xmlns:a16="http://schemas.microsoft.com/office/drawing/2014/main" id="{B44D7FDE-3CA3-594C-A259-972187C9B7E8}"/>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92427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Data access and privacy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Autofit/>
          </a:bodyPr>
          <a:lstStyle/>
          <a:p>
            <a:pPr marL="0" indent="0">
              <a:lnSpc>
                <a:spcPct val="118000"/>
              </a:lnSpc>
              <a:spcAft>
                <a:spcPts val="800"/>
              </a:spcAft>
              <a:buNone/>
            </a:pPr>
            <a:r>
              <a:rPr lang="en-GB" sz="2200" dirty="0"/>
              <a:t>Discuss these statements and decide if you agree or disagree with them. What are the positive and negative outcomes of your choice?</a:t>
            </a:r>
          </a:p>
          <a:p>
            <a:pPr fontAlgn="base">
              <a:lnSpc>
                <a:spcPct val="100000"/>
              </a:lnSpc>
              <a:spcAft>
                <a:spcPts val="800"/>
              </a:spcAft>
            </a:pPr>
            <a:r>
              <a:rPr lang="en-US" sz="2100" dirty="0"/>
              <a:t>All media content on the internet should be copyright free and free for anyone to use.</a:t>
            </a:r>
          </a:p>
          <a:p>
            <a:pPr fontAlgn="base">
              <a:lnSpc>
                <a:spcPct val="100000"/>
              </a:lnSpc>
              <a:spcAft>
                <a:spcPts val="800"/>
              </a:spcAft>
            </a:pPr>
            <a:r>
              <a:rPr lang="en-US" sz="2100" dirty="0"/>
              <a:t>I do not care what companies do with my data, as long as I do not have to pay to use it.</a:t>
            </a:r>
          </a:p>
          <a:p>
            <a:pPr fontAlgn="base">
              <a:lnSpc>
                <a:spcPct val="100000"/>
              </a:lnSpc>
              <a:spcAft>
                <a:spcPts val="800"/>
              </a:spcAft>
            </a:pPr>
            <a:r>
              <a:rPr lang="en-US" sz="2100" dirty="0"/>
              <a:t>If people do not have access to or want to use technology, then that is their choice.</a:t>
            </a:r>
          </a:p>
          <a:p>
            <a:pPr lvl="1">
              <a:lnSpc>
                <a:spcPct val="118000"/>
              </a:lnSpc>
            </a:pPr>
            <a:endParaRPr lang="en-GB" sz="2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US" b="1" dirty="0"/>
              <a:t>Resources needed:</a:t>
            </a:r>
          </a:p>
          <a:p>
            <a:pPr marL="0" lvl="0" indent="0">
              <a:buNone/>
            </a:pPr>
            <a:r>
              <a:rPr lang="en-US" dirty="0"/>
              <a:t>L1 Activity 4 Worksheet: Discuss and respond, Data access and privacy</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5400000" cy="365125"/>
          </a:xfrm>
        </p:spPr>
        <p:txBody>
          <a:bodyPr/>
          <a:lstStyle/>
          <a:p>
            <a:r>
              <a:rPr lang="en-GB" dirty="0"/>
              <a:t>Lesson 1: The ethical and moral challenges of digital expansion</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4</a:t>
            </a:r>
          </a:p>
        </p:txBody>
      </p:sp>
    </p:spTree>
    <p:extLst>
      <p:ext uri="{BB962C8B-B14F-4D97-AF65-F5344CB8AC3E}">
        <p14:creationId xmlns:p14="http://schemas.microsoft.com/office/powerpoint/2010/main" val="2906714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a:pPr>
            <a:r>
              <a:rPr lang="en-GB" dirty="0"/>
              <a:t>State </a:t>
            </a:r>
            <a:r>
              <a:rPr lang="en-GB" b="1" dirty="0"/>
              <a:t>three</a:t>
            </a:r>
            <a:r>
              <a:rPr lang="en-GB" dirty="0"/>
              <a:t> examples of diversity we recognise today.</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a:ln>
            <a:solidFill>
              <a:schemeClr val="accent1"/>
            </a:solidFill>
          </a:ln>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4128402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a:pPr>
            <a:r>
              <a:rPr lang="en-GB" dirty="0"/>
              <a:t>State </a:t>
            </a:r>
            <a:r>
              <a:rPr lang="en-GB" b="1" dirty="0"/>
              <a:t>three</a:t>
            </a:r>
            <a:r>
              <a:rPr lang="en-GB" dirty="0"/>
              <a:t> examples of diversity we recognise today.</a:t>
            </a:r>
          </a:p>
          <a:p>
            <a:pPr marL="0" indent="0">
              <a:buNone/>
            </a:pPr>
            <a:endParaRPr lang="en-US" dirty="0"/>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Any </a:t>
            </a:r>
            <a:r>
              <a:rPr lang="en-US" b="1" dirty="0"/>
              <a:t>three</a:t>
            </a:r>
            <a:r>
              <a:rPr lang="en-US" dirty="0"/>
              <a:t> of:</a:t>
            </a:r>
          </a:p>
          <a:p>
            <a:r>
              <a:rPr lang="en-US" dirty="0"/>
              <a:t>age, religion, ethnicity, gender, sexual orientation, disability</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295269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2"/>
            </a:pPr>
            <a:r>
              <a:rPr lang="en-US" dirty="0"/>
              <a:t>Which of these is </a:t>
            </a:r>
            <a:r>
              <a:rPr lang="en-US" b="1" dirty="0"/>
              <a:t>not</a:t>
            </a:r>
            <a:r>
              <a:rPr lang="en-US" dirty="0"/>
              <a:t> an effective way to control e-waste?</a:t>
            </a:r>
            <a:br>
              <a:rPr lang="en-US" dirty="0"/>
            </a:br>
            <a:br>
              <a:rPr lang="en-US" dirty="0"/>
            </a:br>
            <a:r>
              <a:rPr lang="en-US" dirty="0"/>
              <a:t>A. Recycling old devices</a:t>
            </a:r>
            <a:br>
              <a:rPr lang="en-US" dirty="0"/>
            </a:br>
            <a:r>
              <a:rPr lang="en-US" dirty="0"/>
              <a:t>B. Reusing devices</a:t>
            </a:r>
            <a:br>
              <a:rPr lang="en-US" dirty="0"/>
            </a:br>
            <a:r>
              <a:rPr lang="en-US" dirty="0"/>
              <a:t>C. Destruction and landfill</a:t>
            </a:r>
            <a:br>
              <a:rPr lang="en-US" dirty="0"/>
            </a:br>
            <a:r>
              <a:rPr lang="en-US" dirty="0"/>
              <a:t>D. Promoting longer use of devices</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320496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2"/>
            </a:pPr>
            <a:r>
              <a:rPr lang="en-US" dirty="0"/>
              <a:t>Which of these is </a:t>
            </a:r>
            <a:r>
              <a:rPr lang="en-US" b="1" dirty="0"/>
              <a:t>not</a:t>
            </a:r>
            <a:r>
              <a:rPr lang="en-US" dirty="0"/>
              <a:t> an effective way to control e-waste?</a:t>
            </a:r>
            <a:br>
              <a:rPr lang="en-US" dirty="0"/>
            </a:br>
            <a:br>
              <a:rPr lang="en-US" dirty="0"/>
            </a:br>
            <a:r>
              <a:rPr lang="en-US" dirty="0"/>
              <a:t>A. Recycling old devices</a:t>
            </a:r>
            <a:br>
              <a:rPr lang="en-US" dirty="0"/>
            </a:br>
            <a:r>
              <a:rPr lang="en-US" dirty="0"/>
              <a:t>B. Reusing devices</a:t>
            </a:r>
            <a:br>
              <a:rPr lang="en-US" dirty="0"/>
            </a:br>
            <a:r>
              <a:rPr lang="en-US" dirty="0"/>
              <a:t>C. Destruction and landfill</a:t>
            </a:r>
            <a:br>
              <a:rPr lang="en-US" dirty="0"/>
            </a:br>
            <a:r>
              <a:rPr lang="en-US" dirty="0"/>
              <a:t>D. Promoting longer use of devices</a:t>
            </a:r>
          </a:p>
          <a:p>
            <a:pPr marL="0" indent="0">
              <a:buNone/>
            </a:pPr>
            <a:endParaRPr lang="en-US" dirty="0"/>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C. Destruction and landfill</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322988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3"/>
            </a:pPr>
            <a:r>
              <a:rPr lang="en-US" dirty="0"/>
              <a:t>Which </a:t>
            </a:r>
            <a:r>
              <a:rPr lang="en-US" b="1" dirty="0"/>
              <a:t>two</a:t>
            </a:r>
            <a:r>
              <a:rPr lang="en-US" dirty="0"/>
              <a:t> pieces of legislation deal with the processing of personal information?</a:t>
            </a:r>
            <a:br>
              <a:rPr lang="en-US" dirty="0"/>
            </a:br>
            <a:br>
              <a:rPr lang="en-US" dirty="0"/>
            </a:br>
            <a:r>
              <a:rPr lang="en-US" dirty="0"/>
              <a:t>A. GDPR</a:t>
            </a:r>
            <a:br>
              <a:rPr lang="en-US" dirty="0"/>
            </a:br>
            <a:r>
              <a:rPr lang="en-US" dirty="0"/>
              <a:t>B. Equality Act 2010</a:t>
            </a:r>
            <a:br>
              <a:rPr lang="en-US" dirty="0"/>
            </a:br>
            <a:r>
              <a:rPr lang="en-US" dirty="0"/>
              <a:t>C. Working Time Regulations 1998</a:t>
            </a:r>
            <a:br>
              <a:rPr lang="en-US" dirty="0"/>
            </a:br>
            <a:r>
              <a:rPr lang="en-US" dirty="0"/>
              <a:t>D. Data Protection Act 2018</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40457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3"/>
            </a:pPr>
            <a:r>
              <a:rPr lang="en-US" dirty="0"/>
              <a:t>Which </a:t>
            </a:r>
            <a:r>
              <a:rPr lang="en-US" b="1" dirty="0"/>
              <a:t>two</a:t>
            </a:r>
            <a:r>
              <a:rPr lang="en-US" dirty="0"/>
              <a:t> pieces of legislation deal with the processing of personal information?</a:t>
            </a:r>
            <a:br>
              <a:rPr lang="en-US" dirty="0"/>
            </a:br>
            <a:br>
              <a:rPr lang="en-US" dirty="0"/>
            </a:br>
            <a:r>
              <a:rPr lang="en-US" dirty="0"/>
              <a:t>A. GDPR</a:t>
            </a:r>
            <a:br>
              <a:rPr lang="en-US" dirty="0"/>
            </a:br>
            <a:r>
              <a:rPr lang="en-US" dirty="0"/>
              <a:t>B. Equality Act 2010</a:t>
            </a:r>
            <a:br>
              <a:rPr lang="en-US" dirty="0"/>
            </a:br>
            <a:r>
              <a:rPr lang="en-US" dirty="0"/>
              <a:t>C. Working Time Regulations 1998</a:t>
            </a:r>
            <a:br>
              <a:rPr lang="en-US" dirty="0"/>
            </a:br>
            <a:r>
              <a:rPr lang="en-US" dirty="0"/>
              <a:t>D. Data Protection Act 2018</a:t>
            </a:r>
          </a:p>
          <a:p>
            <a:pPr marL="0" indent="0">
              <a:buNone/>
            </a:pPr>
            <a:endParaRPr lang="en-US" dirty="0"/>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A. GDPR</a:t>
            </a:r>
            <a:br>
              <a:rPr lang="en-US" dirty="0"/>
            </a:br>
            <a:r>
              <a:rPr lang="en-US" dirty="0"/>
              <a:t>D. Data Protection Act 2018</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352314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startAt="4"/>
            </a:pPr>
            <a:r>
              <a:rPr lang="en-US" dirty="0"/>
              <a:t>Select the correct difference between commercially produced and open-source software.</a:t>
            </a:r>
            <a:br>
              <a:rPr lang="en-US" dirty="0"/>
            </a:br>
            <a:br>
              <a:rPr lang="en-US" dirty="0"/>
            </a:br>
            <a:r>
              <a:rPr lang="en-US" dirty="0"/>
              <a:t>A. Open source is subscription based, 	commercial is free.</a:t>
            </a:r>
            <a:br>
              <a:rPr lang="en-US" dirty="0"/>
            </a:br>
            <a:r>
              <a:rPr lang="en-US" dirty="0"/>
              <a:t>B. Open source can be edited and 	reshared, commercial cannot.</a:t>
            </a:r>
            <a:br>
              <a:rPr lang="en-US" dirty="0"/>
            </a:br>
            <a:r>
              <a:rPr lang="en-US" dirty="0"/>
              <a:t>C. Open source is limited to one 	computer, commercial is not.</a:t>
            </a:r>
            <a:br>
              <a:rPr lang="en-US" dirty="0"/>
            </a:br>
            <a:r>
              <a:rPr lang="en-US" dirty="0"/>
              <a:t>D. Open source has free support, </a:t>
            </a:r>
            <a:br>
              <a:rPr lang="en-US" dirty="0"/>
            </a:br>
            <a:r>
              <a:rPr lang="en-US" dirty="0"/>
              <a:t>	commercial has no support.</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93178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round a table&#10;&#10;Description automatically generated">
            <a:extLst>
              <a:ext uri="{FF2B5EF4-FFF2-40B4-BE49-F238E27FC236}">
                <a16:creationId xmlns:a16="http://schemas.microsoft.com/office/drawing/2014/main" id="{B26D6AAC-CFEF-2F52-A445-54AA90420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0722" y="1415862"/>
            <a:ext cx="7694632" cy="4328231"/>
          </a:xfrm>
          <a:prstGeom prst="rect">
            <a:avLst/>
          </a:prstGeom>
        </p:spPr>
      </p:pic>
      <p:sp>
        <p:nvSpPr>
          <p:cNvPr id="13" name="Text Placeholder 12">
            <a:extLst>
              <a:ext uri="{FF2B5EF4-FFF2-40B4-BE49-F238E27FC236}">
                <a16:creationId xmlns:a16="http://schemas.microsoft.com/office/drawing/2014/main" id="{BA1C9C1E-A887-3CBA-6580-68AAF2A3F033}"/>
              </a:ext>
            </a:extLst>
          </p:cNvPr>
          <p:cNvSpPr>
            <a:spLocks noGrp="1"/>
          </p:cNvSpPr>
          <p:nvPr>
            <p:ph type="body" sz="quarter" idx="14"/>
          </p:nvPr>
        </p:nvSpPr>
        <p:spPr/>
        <p:txBody>
          <a:bodyPr/>
          <a:lstStyle/>
          <a:p>
            <a:r>
              <a:rPr lang="en-GB" dirty="0"/>
              <a:t>Activity 2</a:t>
            </a:r>
          </a:p>
        </p:txBody>
      </p:sp>
      <p:sp>
        <p:nvSpPr>
          <p:cNvPr id="10" name="Title 9">
            <a:extLst>
              <a:ext uri="{FF2B5EF4-FFF2-40B4-BE49-F238E27FC236}">
                <a16:creationId xmlns:a16="http://schemas.microsoft.com/office/drawing/2014/main" id="{4BCB5F62-126E-5CFF-4742-6DC2E87A0E06}"/>
              </a:ext>
            </a:extLst>
          </p:cNvPr>
          <p:cNvSpPr>
            <a:spLocks noGrp="1"/>
          </p:cNvSpPr>
          <p:nvPr>
            <p:ph type="title"/>
          </p:nvPr>
        </p:nvSpPr>
        <p:spPr/>
        <p:txBody>
          <a:bodyPr/>
          <a:lstStyle/>
          <a:p>
            <a:r>
              <a:rPr lang="en-GB" dirty="0"/>
              <a:t>Is this the workplace of today?</a:t>
            </a:r>
          </a:p>
        </p:txBody>
      </p:sp>
      <p:sp>
        <p:nvSpPr>
          <p:cNvPr id="14" name="Text Placeholder 13">
            <a:extLst>
              <a:ext uri="{FF2B5EF4-FFF2-40B4-BE49-F238E27FC236}">
                <a16:creationId xmlns:a16="http://schemas.microsoft.com/office/drawing/2014/main" id="{7456300A-6046-4AF4-7EB5-6BDDD193CDCB}"/>
              </a:ext>
            </a:extLst>
          </p:cNvPr>
          <p:cNvSpPr>
            <a:spLocks noGrp="1"/>
          </p:cNvSpPr>
          <p:nvPr>
            <p:ph type="body" sz="quarter" idx="15"/>
          </p:nvPr>
        </p:nvSpPr>
        <p:spPr>
          <a:xfrm>
            <a:off x="838200" y="6288607"/>
            <a:ext cx="5119838" cy="432867"/>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4054019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fontScale="92500" lnSpcReduction="10000"/>
          </a:bodyPr>
          <a:lstStyle/>
          <a:p>
            <a:pPr marL="514350" indent="-514350">
              <a:buFont typeface="+mj-lt"/>
              <a:buAutoNum type="arabicPeriod" startAt="4"/>
            </a:pPr>
            <a:r>
              <a:rPr lang="en-US" dirty="0"/>
              <a:t>Select the correct difference between commercially produced and open-source software.</a:t>
            </a:r>
            <a:br>
              <a:rPr lang="en-US" dirty="0"/>
            </a:br>
            <a:br>
              <a:rPr lang="en-US" dirty="0"/>
            </a:br>
            <a:r>
              <a:rPr lang="en-US" dirty="0"/>
              <a:t>A. Open source is subscription based, 	commercial is free.</a:t>
            </a:r>
            <a:br>
              <a:rPr lang="en-US" dirty="0"/>
            </a:br>
            <a:r>
              <a:rPr lang="en-US" dirty="0"/>
              <a:t>B. Open source can be edited and 	reshared, commercial cannot.</a:t>
            </a:r>
            <a:br>
              <a:rPr lang="en-US" dirty="0"/>
            </a:br>
            <a:r>
              <a:rPr lang="en-US" dirty="0"/>
              <a:t>C. Open source is limited to one 	computer, commercial is not.</a:t>
            </a:r>
            <a:br>
              <a:rPr lang="en-US" dirty="0"/>
            </a:br>
            <a:r>
              <a:rPr lang="en-US" dirty="0"/>
              <a:t>D. Open source has free support, </a:t>
            </a:r>
            <a:br>
              <a:rPr lang="en-US" dirty="0"/>
            </a:br>
            <a:r>
              <a:rPr lang="en-US" dirty="0"/>
              <a:t>	commercial has no support.</a:t>
            </a:r>
          </a:p>
          <a:p>
            <a:pPr marL="0" indent="0">
              <a:buNone/>
            </a:pPr>
            <a:endParaRPr lang="en-US" dirty="0"/>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B. Open source can be edited and reshared, commercial cannot.</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742919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Retrieval questions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5"/>
            </a:pPr>
            <a:r>
              <a:rPr lang="en-GB" dirty="0"/>
              <a:t>Which organisation was created to promote the sharing and recognition of original digital content?</a:t>
            </a:r>
            <a:br>
              <a:rPr lang="en-US" dirty="0"/>
            </a:br>
            <a:br>
              <a:rPr lang="en-US" dirty="0"/>
            </a:br>
            <a:r>
              <a:rPr lang="en-US" dirty="0"/>
              <a:t>A. Royal Commons</a:t>
            </a:r>
            <a:br>
              <a:rPr lang="en-US" dirty="0"/>
            </a:br>
            <a:r>
              <a:rPr lang="en-US" dirty="0"/>
              <a:t>B. Open-Source Images</a:t>
            </a:r>
            <a:br>
              <a:rPr lang="en-US" dirty="0"/>
            </a:br>
            <a:r>
              <a:rPr lang="en-US" dirty="0"/>
              <a:t>C. Creative Commons</a:t>
            </a:r>
            <a:br>
              <a:rPr lang="en-US" dirty="0"/>
            </a:br>
            <a:r>
              <a:rPr lang="en-US" dirty="0"/>
              <a:t>D. Creative Imagery</a:t>
            </a:r>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2603688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Retrieval questions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514350" indent="-514350">
              <a:buFont typeface="+mj-lt"/>
              <a:buAutoNum type="arabicPeriod" startAt="5"/>
            </a:pPr>
            <a:r>
              <a:rPr lang="en-GB" dirty="0"/>
              <a:t>Which organisation was created to promote the sharing and recognition of original digital content?</a:t>
            </a:r>
            <a:br>
              <a:rPr lang="en-US" dirty="0"/>
            </a:br>
            <a:br>
              <a:rPr lang="en-US" dirty="0"/>
            </a:br>
            <a:r>
              <a:rPr lang="en-US" dirty="0"/>
              <a:t>A. Royal Commons</a:t>
            </a:r>
            <a:br>
              <a:rPr lang="en-US" dirty="0"/>
            </a:br>
            <a:r>
              <a:rPr lang="en-US" dirty="0"/>
              <a:t>B. Open-Source Images</a:t>
            </a:r>
            <a:br>
              <a:rPr lang="en-US" dirty="0"/>
            </a:br>
            <a:r>
              <a:rPr lang="en-US" dirty="0"/>
              <a:t>C. Creative Commons</a:t>
            </a:r>
            <a:br>
              <a:rPr lang="en-US" dirty="0"/>
            </a:br>
            <a:r>
              <a:rPr lang="en-US" dirty="0"/>
              <a:t>D. Creative Imagery</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r>
              <a:rPr lang="en-US" dirty="0"/>
              <a:t>C. Creative Commons</a:t>
            </a:r>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1206725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fontScale="85000" lnSpcReduction="20000"/>
          </a:bodyPr>
          <a:lstStyle/>
          <a:p>
            <a:pPr marL="342900" lvl="0" indent="-342900">
              <a:lnSpc>
                <a:spcPct val="150000"/>
              </a:lnSpc>
              <a:spcBef>
                <a:spcPts val="600"/>
              </a:spcBef>
              <a:spcAft>
                <a:spcPts val="600"/>
              </a:spcAft>
              <a:buFont typeface="Symbol" panose="05050102010706020507" pitchFamily="18" charset="2"/>
              <a:buChar char=""/>
            </a:pPr>
            <a:r>
              <a:rPr lang="en-GB" dirty="0">
                <a:solidFill>
                  <a:srgbClr val="000000"/>
                </a:solidFill>
                <a:ea typeface="Arial" panose="020B0604020202020204" pitchFamily="34" charset="0"/>
              </a:rPr>
              <a:t>Learnt about </a:t>
            </a:r>
            <a:r>
              <a:rPr lang="en-GB" sz="2400" dirty="0">
                <a:solidFill>
                  <a:srgbClr val="000000"/>
                </a:solidFill>
                <a:effectLst/>
                <a:latin typeface="Arial" panose="020B0604020202020204" pitchFamily="34" charset="0"/>
                <a:ea typeface="Arial" panose="020B0604020202020204" pitchFamily="34" charset="0"/>
              </a:rPr>
              <a:t>the evolving nature of technology and how this impacts on moral and ethical issues</a:t>
            </a:r>
          </a:p>
          <a:p>
            <a:pPr marL="342900" lvl="0" indent="-342900">
              <a:lnSpc>
                <a:spcPct val="150000"/>
              </a:lnSpc>
              <a:spcBef>
                <a:spcPts val="600"/>
              </a:spcBef>
              <a:spcAft>
                <a:spcPts val="600"/>
              </a:spcAft>
              <a:buFont typeface="Symbol" panose="05050102010706020507" pitchFamily="18" charset="2"/>
              <a:buChar char=""/>
            </a:pPr>
            <a:r>
              <a:rPr lang="en-GB" dirty="0">
                <a:solidFill>
                  <a:srgbClr val="000000"/>
                </a:solidFill>
                <a:ea typeface="Arial" panose="020B0604020202020204" pitchFamily="34" charset="0"/>
              </a:rPr>
              <a:t>Understood</a:t>
            </a:r>
            <a:r>
              <a:rPr lang="en-GB" sz="2400" dirty="0">
                <a:solidFill>
                  <a:srgbClr val="000000"/>
                </a:solidFill>
                <a:latin typeface="Arial" panose="020B0604020202020204" pitchFamily="34" charset="0"/>
                <a:ea typeface="Arial" panose="020B0604020202020204" pitchFamily="34" charset="0"/>
              </a:rPr>
              <a:t> the environmental impacts of technology</a:t>
            </a:r>
            <a:endParaRPr lang="en-GB" sz="2400" dirty="0">
              <a:solidFill>
                <a:srgbClr val="000000"/>
              </a:solidFill>
              <a:effectLst/>
              <a:latin typeface="Arial" panose="020B0604020202020204" pitchFamily="34" charset="0"/>
              <a:ea typeface="Arial" panose="020B0604020202020204" pitchFamily="34" charset="0"/>
            </a:endParaRPr>
          </a:p>
          <a:p>
            <a:pPr marL="342900" lvl="0" indent="-342900">
              <a:lnSpc>
                <a:spcPct val="150000"/>
              </a:lnSpc>
              <a:spcBef>
                <a:spcPts val="600"/>
              </a:spcBef>
              <a:spcAft>
                <a:spcPts val="600"/>
              </a:spcAft>
              <a:buFont typeface="Symbol" panose="05050102010706020507" pitchFamily="18" charset="2"/>
              <a:buChar char=""/>
            </a:pPr>
            <a:r>
              <a:rPr lang="en-GB" dirty="0">
                <a:solidFill>
                  <a:srgbClr val="000000"/>
                </a:solidFill>
                <a:ea typeface="Arial" panose="020B0604020202020204" pitchFamily="34" charset="0"/>
              </a:rPr>
              <a:t>Understood</a:t>
            </a:r>
            <a:r>
              <a:rPr lang="en-GB" sz="2400" dirty="0">
                <a:solidFill>
                  <a:srgbClr val="000000"/>
                </a:solidFill>
                <a:latin typeface="Arial" panose="020B0604020202020204" pitchFamily="34" charset="0"/>
                <a:ea typeface="Arial" panose="020B0604020202020204" pitchFamily="34" charset="0"/>
              </a:rPr>
              <a:t> what is meant by globalisation and autonomous operation</a:t>
            </a:r>
          </a:p>
          <a:p>
            <a:pPr marL="342900" lvl="0" indent="-342900">
              <a:lnSpc>
                <a:spcPct val="150000"/>
              </a:lnSpc>
              <a:spcBef>
                <a:spcPts val="600"/>
              </a:spcBef>
              <a:spcAft>
                <a:spcPts val="600"/>
              </a:spcAft>
              <a:buFont typeface="Symbol" panose="05050102010706020507" pitchFamily="18" charset="2"/>
              <a:buChar char=""/>
            </a:pPr>
            <a:r>
              <a:rPr lang="en-GB" dirty="0">
                <a:solidFill>
                  <a:srgbClr val="000000"/>
                </a:solidFill>
                <a:ea typeface="Arial" panose="020B0604020202020204" pitchFamily="34" charset="0"/>
              </a:rPr>
              <a:t>Learnt about</a:t>
            </a:r>
            <a:r>
              <a:rPr lang="en-GB" sz="2400" dirty="0">
                <a:solidFill>
                  <a:srgbClr val="000000"/>
                </a:solidFill>
                <a:latin typeface="Arial" panose="020B0604020202020204" pitchFamily="34" charset="0"/>
                <a:ea typeface="Arial" panose="020B0604020202020204" pitchFamily="34" charset="0"/>
              </a:rPr>
              <a:t> open-source software and Creative Commons licences, and how they are used</a:t>
            </a:r>
          </a:p>
          <a:p>
            <a:pPr marL="342900" lvl="0" indent="-342900">
              <a:lnSpc>
                <a:spcPct val="150000"/>
              </a:lnSpc>
              <a:spcBef>
                <a:spcPts val="600"/>
              </a:spcBef>
              <a:spcAft>
                <a:spcPts val="600"/>
              </a:spcAft>
              <a:buFont typeface="Symbol" panose="05050102010706020507" pitchFamily="18" charset="2"/>
              <a:buChar char=""/>
            </a:pPr>
            <a:r>
              <a:rPr lang="en-GB" dirty="0">
                <a:solidFill>
                  <a:srgbClr val="000000"/>
                </a:solidFill>
                <a:ea typeface="Arial" panose="020B0604020202020204" pitchFamily="34" charset="0"/>
              </a:rPr>
              <a:t>D</a:t>
            </a:r>
            <a:r>
              <a:rPr lang="en-GB" sz="2400" dirty="0">
                <a:solidFill>
                  <a:srgbClr val="000000"/>
                </a:solidFill>
                <a:effectLst/>
                <a:latin typeface="Arial" panose="020B0604020202020204" pitchFamily="34" charset="0"/>
                <a:ea typeface="Arial" panose="020B0604020202020204" pitchFamily="34" charset="0"/>
              </a:rPr>
              <a:t>escribed what is meant by the </a:t>
            </a:r>
            <a:r>
              <a:rPr lang="en-GB" sz="2400" dirty="0">
                <a:solidFill>
                  <a:srgbClr val="000000"/>
                </a:solidFill>
                <a:latin typeface="Arial" panose="020B0604020202020204" pitchFamily="34" charset="0"/>
                <a:ea typeface="Arial" panose="020B0604020202020204" pitchFamily="34" charset="0"/>
              </a:rPr>
              <a:t>digital divide</a:t>
            </a:r>
            <a:endParaRPr lang="en-GB" sz="2400" dirty="0">
              <a:solidFill>
                <a:srgbClr val="000000"/>
              </a:solidFill>
              <a:effectLst/>
              <a:latin typeface="Arial" panose="020B0604020202020204" pitchFamily="34" charset="0"/>
              <a:ea typeface="Arial" panose="020B0604020202020204" pitchFamily="34" charset="0"/>
            </a:endParaRP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a:solidFill>
            <a:srgbClr val="88A2FF"/>
          </a:solidFill>
          <a:ln>
            <a:solidFill>
              <a:schemeClr val="accent1"/>
            </a:solidFill>
          </a:ln>
        </p:spPr>
        <p:txBody>
          <a:bodyPr/>
          <a:lstStyle/>
          <a:p>
            <a:r>
              <a:rPr lang="en-GB" dirty="0"/>
              <a:t>Plenary</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92579" cy="410211"/>
          </a:xfrm>
        </p:spPr>
        <p:txBody>
          <a:bodyPr/>
          <a:lstStyle/>
          <a:p>
            <a:r>
              <a:rPr lang="en-GB" dirty="0"/>
              <a:t>Lesson 1: The ethical and moral challenges of digital expansion</a:t>
            </a:r>
          </a:p>
        </p:txBody>
      </p:sp>
      <p:sp>
        <p:nvSpPr>
          <p:cNvPr id="7" name="Text Placeholder 5">
            <a:extLst>
              <a:ext uri="{FF2B5EF4-FFF2-40B4-BE49-F238E27FC236}">
                <a16:creationId xmlns:a16="http://schemas.microsoft.com/office/drawing/2014/main" id="{9182958A-68BB-A05A-DBAB-689C15796BC0}"/>
              </a:ext>
            </a:extLst>
          </p:cNvPr>
          <p:cNvSpPr>
            <a:spLocks noGrp="1"/>
          </p:cNvSpPr>
          <p:nvPr>
            <p:ph type="body" sz="quarter" idx="10"/>
          </p:nvPr>
        </p:nvSpPr>
        <p:spPr>
          <a:xfrm>
            <a:off x="7530353" y="1825625"/>
            <a:ext cx="3823447" cy="4351338"/>
          </a:xfrm>
        </p:spPr>
        <p:txBody>
          <a:bodyPr>
            <a:normAutofit fontScale="85000" lnSpcReduction="20000"/>
          </a:bodyPr>
          <a:lstStyle/>
          <a:p>
            <a:pPr>
              <a:lnSpc>
                <a:spcPct val="107000"/>
              </a:lnSpc>
              <a:spcBef>
                <a:spcPts val="400"/>
              </a:spcBef>
              <a:spcAft>
                <a:spcPts val="400"/>
              </a:spcAft>
            </a:pPr>
            <a:r>
              <a:rPr lang="en-GB" b="1"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Research 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Summarising information skills</a:t>
            </a:r>
          </a:p>
          <a:p>
            <a:pPr>
              <a:lnSpc>
                <a:spcPct val="107000"/>
              </a:lnSpc>
              <a:spcBef>
                <a:spcPts val="400"/>
              </a:spcBef>
              <a:spcAft>
                <a:spcPts val="400"/>
              </a:spcAft>
            </a:pPr>
            <a:r>
              <a:rPr lang="en-GB"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Presentation skills</a:t>
            </a:r>
          </a:p>
          <a:p>
            <a:endParaRPr lang="en-US" b="1" dirty="0"/>
          </a:p>
          <a:p>
            <a:r>
              <a:rPr lang="en-US" b="1" dirty="0"/>
              <a:t>General competencies:</a:t>
            </a:r>
          </a:p>
          <a:p>
            <a:pPr marL="0" indent="0">
              <a:lnSpc>
                <a:spcPct val="150000"/>
              </a:lnSpc>
              <a:spcBef>
                <a:spcPts val="600"/>
              </a:spcBef>
              <a:spcAft>
                <a:spcPts val="600"/>
              </a:spcAft>
              <a:buNone/>
            </a:pPr>
            <a:r>
              <a:rPr lang="en-US" dirty="0"/>
              <a:t>English:</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E2 Present information and ideas</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E4 </a:t>
            </a:r>
            <a:r>
              <a:rPr lang="en-US" sz="1800"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Summarise</a:t>
            </a: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information/ideas</a:t>
            </a:r>
          </a:p>
          <a:p>
            <a:pPr>
              <a:lnSpc>
                <a:spcPct val="107000"/>
              </a:lnSpc>
              <a:spcBef>
                <a:spcPts val="400"/>
              </a:spcBef>
              <a:spcAft>
                <a:spcPts val="400"/>
              </a:spcAft>
            </a:pP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E5 </a:t>
            </a:r>
            <a:r>
              <a:rPr lang="en-US" sz="1800" kern="100" dirty="0" err="1">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Synthesise</a:t>
            </a:r>
            <a:r>
              <a:rPr lang="en-US" sz="18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information</a:t>
            </a:r>
          </a:p>
          <a:p>
            <a:pPr marL="0" indent="0">
              <a:lnSpc>
                <a:spcPct val="150000"/>
              </a:lnSpc>
              <a:spcBef>
                <a:spcPts val="600"/>
              </a:spcBef>
              <a:spcAft>
                <a:spcPts val="600"/>
              </a:spcAft>
              <a:buNone/>
            </a:pPr>
            <a:r>
              <a:rPr lang="en-US" dirty="0"/>
              <a:t>Digital:</a:t>
            </a:r>
          </a:p>
          <a:p>
            <a:pPr marL="0" indent="0">
              <a:lnSpc>
                <a:spcPct val="107000"/>
              </a:lnSpc>
              <a:spcBef>
                <a:spcPts val="400"/>
              </a:spcBef>
              <a:spcAft>
                <a:spcPts val="4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D5 Be safe and responsible online</a:t>
            </a:r>
            <a:endParaRPr lang="en-US" b="1" dirty="0"/>
          </a:p>
        </p:txBody>
      </p:sp>
    </p:spTree>
    <p:extLst>
      <p:ext uri="{BB962C8B-B14F-4D97-AF65-F5344CB8AC3E}">
        <p14:creationId xmlns:p14="http://schemas.microsoft.com/office/powerpoint/2010/main" val="1559089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4D470B-BCBB-F609-A7BC-53BC006B8FD7}"/>
              </a:ext>
            </a:extLst>
          </p:cNvPr>
          <p:cNvSpPr>
            <a:spLocks noGrp="1"/>
          </p:cNvSpPr>
          <p:nvPr>
            <p:ph type="title"/>
          </p:nvPr>
        </p:nvSpPr>
        <p:spPr>
          <a:xfrm>
            <a:off x="838200" y="365125"/>
            <a:ext cx="10515600" cy="1325563"/>
          </a:xfrm>
        </p:spPr>
        <p:txBody>
          <a:bodyPr/>
          <a:lstStyle/>
          <a:p>
            <a:r>
              <a:rPr lang="en-GB" dirty="0"/>
              <a:t>Next lesson, we will cover:</a:t>
            </a:r>
          </a:p>
        </p:txBody>
      </p:sp>
      <p:sp>
        <p:nvSpPr>
          <p:cNvPr id="12" name="Content Placeholder 11">
            <a:extLst>
              <a:ext uri="{FF2B5EF4-FFF2-40B4-BE49-F238E27FC236}">
                <a16:creationId xmlns:a16="http://schemas.microsoft.com/office/drawing/2014/main" id="{C2E8A0C4-6E89-275E-3913-5CA691E27E64}"/>
              </a:ext>
            </a:extLst>
          </p:cNvPr>
          <p:cNvSpPr>
            <a:spLocks noGrp="1"/>
          </p:cNvSpPr>
          <p:nvPr>
            <p:ph idx="1"/>
          </p:nvPr>
        </p:nvSpPr>
        <p:spPr>
          <a:xfrm>
            <a:off x="838199" y="1825625"/>
            <a:ext cx="10515599" cy="4351338"/>
          </a:xfrm>
        </p:spPr>
        <p:txBody>
          <a:bodyPr>
            <a:normAutofit fontScale="92500"/>
          </a:bodyPr>
          <a:lstStyle/>
          <a:p>
            <a:pPr marL="342900" lvl="0" indent="-342900">
              <a:lnSpc>
                <a:spcPct val="150000"/>
              </a:lnSpc>
              <a:spcBef>
                <a:spcPts val="600"/>
              </a:spcBef>
              <a:spcAft>
                <a:spcPts val="600"/>
              </a:spcAft>
              <a:buFont typeface="Symbol" panose="05050102010706020507" pitchFamily="18" charset="2"/>
              <a:buChar char=""/>
            </a:pPr>
            <a:r>
              <a:rPr lang="en-US" dirty="0">
                <a:solidFill>
                  <a:srgbClr val="000000"/>
                </a:solidFill>
                <a:ea typeface="Arial" panose="020B0604020202020204" pitchFamily="34" charset="0"/>
              </a:rPr>
              <a:t>How a workplace defines its culture</a:t>
            </a:r>
          </a:p>
          <a:p>
            <a:pPr marL="342900" lvl="0" indent="-342900">
              <a:lnSpc>
                <a:spcPct val="150000"/>
              </a:lnSpc>
              <a:spcBef>
                <a:spcPts val="600"/>
              </a:spcBef>
              <a:spcAft>
                <a:spcPts val="600"/>
              </a:spcAft>
              <a:buFont typeface="Symbol" panose="05050102010706020507" pitchFamily="18" charset="2"/>
              <a:buChar char=""/>
            </a:pPr>
            <a:r>
              <a:rPr lang="en-US" dirty="0">
                <a:solidFill>
                  <a:srgbClr val="000000"/>
                </a:solidFill>
                <a:ea typeface="Arial" panose="020B0604020202020204" pitchFamily="34" charset="0"/>
              </a:rPr>
              <a:t>What is included in the code of conduct document</a:t>
            </a:r>
          </a:p>
          <a:p>
            <a:pPr marL="342900" lvl="0" indent="-342900">
              <a:lnSpc>
                <a:spcPct val="150000"/>
              </a:lnSpc>
              <a:spcBef>
                <a:spcPts val="600"/>
              </a:spcBef>
              <a:spcAft>
                <a:spcPts val="600"/>
              </a:spcAft>
              <a:buFont typeface="Symbol" panose="05050102010706020507" pitchFamily="18" charset="2"/>
              <a:buChar char=""/>
            </a:pPr>
            <a:r>
              <a:rPr lang="en-US" dirty="0">
                <a:solidFill>
                  <a:srgbClr val="000000"/>
                </a:solidFill>
                <a:ea typeface="Arial" panose="020B0604020202020204" pitchFamily="34" charset="0"/>
              </a:rPr>
              <a:t>What is included in external professional guidelines and internal policy documents</a:t>
            </a:r>
          </a:p>
          <a:p>
            <a:pPr marL="342900" lvl="0" indent="-342900">
              <a:lnSpc>
                <a:spcPct val="150000"/>
              </a:lnSpc>
              <a:spcBef>
                <a:spcPts val="600"/>
              </a:spcBef>
              <a:spcAft>
                <a:spcPts val="600"/>
              </a:spcAft>
              <a:buFont typeface="Symbol" panose="05050102010706020507" pitchFamily="18" charset="2"/>
              <a:buChar char=""/>
            </a:pPr>
            <a:r>
              <a:rPr lang="en-US" dirty="0" err="1">
                <a:solidFill>
                  <a:srgbClr val="000000"/>
                </a:solidFill>
                <a:ea typeface="Arial" panose="020B0604020202020204" pitchFamily="34" charset="0"/>
              </a:rPr>
              <a:t>Whistleblowing</a:t>
            </a:r>
            <a:r>
              <a:rPr lang="en-US" dirty="0">
                <a:solidFill>
                  <a:srgbClr val="000000"/>
                </a:solidFill>
                <a:ea typeface="Arial" panose="020B0604020202020204" pitchFamily="34" charset="0"/>
              </a:rPr>
              <a:t> and in what circumstances it can happen</a:t>
            </a:r>
          </a:p>
          <a:p>
            <a:pPr marL="342900" lvl="0" indent="-342900">
              <a:lnSpc>
                <a:spcPct val="150000"/>
              </a:lnSpc>
              <a:spcBef>
                <a:spcPts val="600"/>
              </a:spcBef>
              <a:spcAft>
                <a:spcPts val="600"/>
              </a:spcAft>
              <a:buFont typeface="Symbol" panose="05050102010706020507" pitchFamily="18" charset="2"/>
              <a:buChar char=""/>
            </a:pPr>
            <a:r>
              <a:rPr lang="en-US" dirty="0">
                <a:solidFill>
                  <a:srgbClr val="000000"/>
                </a:solidFill>
                <a:ea typeface="Arial" panose="020B0604020202020204" pitchFamily="34" charset="0"/>
              </a:rPr>
              <a:t>What is meant by strategic planning</a:t>
            </a:r>
          </a:p>
          <a:p>
            <a:pPr marL="342900" lvl="0" indent="-342900">
              <a:lnSpc>
                <a:spcPct val="150000"/>
              </a:lnSpc>
              <a:spcBef>
                <a:spcPts val="600"/>
              </a:spcBef>
              <a:spcAft>
                <a:spcPts val="600"/>
              </a:spcAft>
              <a:buFont typeface="Symbol" panose="05050102010706020507" pitchFamily="18" charset="2"/>
              <a:buChar char=""/>
            </a:pPr>
            <a:r>
              <a:rPr lang="en-US" dirty="0">
                <a:solidFill>
                  <a:srgbClr val="000000"/>
                </a:solidFill>
                <a:ea typeface="Arial" panose="020B0604020202020204" pitchFamily="34" charset="0"/>
              </a:rPr>
              <a:t>S</a:t>
            </a:r>
            <a:r>
              <a:rPr lang="en-US">
                <a:solidFill>
                  <a:srgbClr val="000000"/>
                </a:solidFill>
                <a:ea typeface="Arial" panose="020B0604020202020204" pitchFamily="34" charset="0"/>
              </a:rPr>
              <a:t>ituational </a:t>
            </a:r>
            <a:r>
              <a:rPr lang="en-US" dirty="0">
                <a:solidFill>
                  <a:srgbClr val="000000"/>
                </a:solidFill>
                <a:ea typeface="Arial" panose="020B0604020202020204" pitchFamily="34" charset="0"/>
              </a:rPr>
              <a:t>awareness and how to respond to changes in </a:t>
            </a:r>
            <a:r>
              <a:rPr lang="en-US" dirty="0" err="1">
                <a:solidFill>
                  <a:srgbClr val="000000"/>
                </a:solidFill>
                <a:ea typeface="Arial" panose="020B0604020202020204" pitchFamily="34" charset="0"/>
              </a:rPr>
              <a:t>behaviour</a:t>
            </a:r>
            <a:endParaRPr lang="en-US" dirty="0">
              <a:solidFill>
                <a:srgbClr val="000000"/>
              </a:solidFill>
              <a:ea typeface="Arial" panose="020B0604020202020204" pitchFamily="34" charset="0"/>
            </a:endParaRPr>
          </a:p>
        </p:txBody>
      </p:sp>
      <p:sp>
        <p:nvSpPr>
          <p:cNvPr id="14" name="Text Placeholder 13">
            <a:extLst>
              <a:ext uri="{FF2B5EF4-FFF2-40B4-BE49-F238E27FC236}">
                <a16:creationId xmlns:a16="http://schemas.microsoft.com/office/drawing/2014/main" id="{EC10F3F5-5F24-7D3F-B8EE-DFA61C4BD499}"/>
              </a:ext>
            </a:extLst>
          </p:cNvPr>
          <p:cNvSpPr>
            <a:spLocks noGrp="1"/>
          </p:cNvSpPr>
          <p:nvPr>
            <p:ph type="body" sz="quarter" idx="14"/>
          </p:nvPr>
        </p:nvSpPr>
        <p:spPr>
          <a:xfrm>
            <a:off x="9973929" y="162686"/>
            <a:ext cx="2078545" cy="365125"/>
          </a:xfrm>
          <a:solidFill>
            <a:srgbClr val="88A2FF"/>
          </a:solidFill>
        </p:spPr>
        <p:txBody>
          <a:bodyPr/>
          <a:lstStyle/>
          <a:p>
            <a:r>
              <a:rPr lang="en-GB"/>
              <a:t>Plenary</a:t>
            </a:r>
            <a:endParaRPr lang="en-GB" dirty="0"/>
          </a:p>
        </p:txBody>
      </p:sp>
      <p:sp>
        <p:nvSpPr>
          <p:cNvPr id="18" name="Text Placeholder 17">
            <a:extLst>
              <a:ext uri="{FF2B5EF4-FFF2-40B4-BE49-F238E27FC236}">
                <a16:creationId xmlns:a16="http://schemas.microsoft.com/office/drawing/2014/main" id="{46E06462-B4F2-51F1-E838-FE0769744AA1}"/>
              </a:ext>
            </a:extLst>
          </p:cNvPr>
          <p:cNvSpPr>
            <a:spLocks noGrp="1"/>
          </p:cNvSpPr>
          <p:nvPr>
            <p:ph type="body" sz="quarter" idx="11"/>
          </p:nvPr>
        </p:nvSpPr>
        <p:spPr>
          <a:xfrm>
            <a:off x="838200" y="6356349"/>
            <a:ext cx="4680000" cy="365125"/>
          </a:xfrm>
        </p:spPr>
        <p:txBody>
          <a:bodyPr/>
          <a:lstStyle/>
          <a:p>
            <a:r>
              <a:rPr lang="en-GB" dirty="0"/>
              <a:t>Lesson 1: The ethical and moral challenges of digital expansion</a:t>
            </a:r>
          </a:p>
        </p:txBody>
      </p:sp>
    </p:spTree>
    <p:extLst>
      <p:ext uri="{BB962C8B-B14F-4D97-AF65-F5344CB8AC3E}">
        <p14:creationId xmlns:p14="http://schemas.microsoft.com/office/powerpoint/2010/main" val="174083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a subway&#10;&#10;Description automatically generated">
            <a:extLst>
              <a:ext uri="{FF2B5EF4-FFF2-40B4-BE49-F238E27FC236}">
                <a16:creationId xmlns:a16="http://schemas.microsoft.com/office/drawing/2014/main" id="{5F0DA39A-C159-3FE6-C9EE-CFA7B0A2BF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8336" y="1825625"/>
            <a:ext cx="2931185" cy="4351338"/>
          </a:xfrm>
          <a:prstGeom prst="rect">
            <a:avLst/>
          </a:prstGeom>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Technology and our evolving society</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7274170" cy="4351338"/>
          </a:xfrm>
        </p:spPr>
        <p:txBody>
          <a:bodyPr>
            <a:normAutofit fontScale="85000" lnSpcReduction="10000"/>
          </a:bodyPr>
          <a:lstStyle/>
          <a:p>
            <a:r>
              <a:rPr lang="en-GB" dirty="0"/>
              <a:t>The society we are part </a:t>
            </a:r>
            <a:r>
              <a:rPr lang="en-GB" sz="2400" dirty="0"/>
              <a:t>of is now so much bigger than ever before. D</a:t>
            </a:r>
            <a:r>
              <a:rPr lang="en-GB" sz="2400" dirty="0">
                <a:solidFill>
                  <a:schemeClr val="tx1"/>
                </a:solidFill>
              </a:rPr>
              <a:t>igital </a:t>
            </a:r>
            <a:r>
              <a:rPr lang="en-GB" sz="2400" dirty="0"/>
              <a:t>technology has changed the way we communicate with organisations, businesses, healthcare, banks, services and government.</a:t>
            </a:r>
            <a:endParaRPr lang="en-GB" sz="2400" strike="sngStrike" dirty="0"/>
          </a:p>
          <a:p>
            <a:r>
              <a:rPr lang="en-US" sz="2400" dirty="0"/>
              <a:t>We are living an ‘always connected’ lifestyle – </a:t>
            </a:r>
            <a:r>
              <a:rPr lang="en-US" dirty="0"/>
              <a:t>the internet gives us access to the world through news, video and images. This has created a need for 24 hours services and people willing to work outside of office hours.</a:t>
            </a:r>
          </a:p>
          <a:p>
            <a:r>
              <a:rPr lang="en-US" sz="2400" dirty="0"/>
              <a:t>Social media allows us to see how people live and work around the world, however this is through a skewed “lens” of how they choose to be presented and seen.</a:t>
            </a:r>
            <a:endParaRPr lang="en-US" dirty="0"/>
          </a:p>
          <a:p>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684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131679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on a chair using a computer&#10;&#10;Description automatically generated">
            <a:extLst>
              <a:ext uri="{FF2B5EF4-FFF2-40B4-BE49-F238E27FC236}">
                <a16:creationId xmlns:a16="http://schemas.microsoft.com/office/drawing/2014/main" id="{7FB555FE-53CB-8E9B-4260-3ACC9D67B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
          <a:stretch/>
        </p:blipFill>
        <p:spPr>
          <a:xfrm>
            <a:off x="6989082" y="1825626"/>
            <a:ext cx="4364717" cy="4351338"/>
          </a:xfrm>
          <a:prstGeom prst="rect">
            <a:avLst/>
          </a:prstGeom>
        </p:spPr>
      </p:pic>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Technology and our evolving society</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a:bodyPr>
          <a:lstStyle/>
          <a:p>
            <a:r>
              <a:rPr lang="en-US" sz="2400" dirty="0"/>
              <a:t>Employment, services, banking, healthcare, entertainment, news, education and utilities all have online integration.</a:t>
            </a:r>
          </a:p>
          <a:p>
            <a:r>
              <a:rPr lang="en-US" sz="2400" dirty="0"/>
              <a:t>Not everyone in society has the same access to technology or opportunities. We need to ask, is this fair? How can we make it fair for everyone? What are those without missing out on?</a:t>
            </a:r>
          </a:p>
          <a:p>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6840000" cy="365125"/>
          </a:xfrm>
        </p:spPr>
        <p:txBody>
          <a:bodyPr/>
          <a:lstStyle/>
          <a:p>
            <a:r>
              <a:rPr lang="en-GB" dirty="0"/>
              <a:t>Lesson 1: The ethical and moral challenges of digital expansion </a:t>
            </a:r>
          </a:p>
        </p:txBody>
      </p:sp>
    </p:spTree>
    <p:extLst>
      <p:ext uri="{BB962C8B-B14F-4D97-AF65-F5344CB8AC3E}">
        <p14:creationId xmlns:p14="http://schemas.microsoft.com/office/powerpoint/2010/main" val="409408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Technology and our evolving society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635125"/>
            <a:ext cx="10718800" cy="4351338"/>
          </a:xfrm>
        </p:spPr>
        <p:txBody>
          <a:bodyPr>
            <a:normAutofit/>
          </a:bodyPr>
          <a:lstStyle/>
          <a:p>
            <a:pPr marL="0" indent="0">
              <a:lnSpc>
                <a:spcPct val="110000"/>
              </a:lnSpc>
              <a:buNone/>
            </a:pPr>
            <a:r>
              <a:rPr lang="en-US" sz="2400" dirty="0"/>
              <a:t>As of July 2023, a </a:t>
            </a:r>
            <a:r>
              <a:rPr lang="en-US" sz="2400" dirty="0">
                <a:hlinkClick r:id="rId3"/>
              </a:rPr>
              <a:t>Digital Global </a:t>
            </a:r>
            <a:r>
              <a:rPr lang="en-US" sz="2400" dirty="0" err="1">
                <a:hlinkClick r:id="rId3"/>
              </a:rPr>
              <a:t>Statshot</a:t>
            </a:r>
            <a:r>
              <a:rPr lang="en-US" sz="2400" dirty="0">
                <a:hlinkClick r:id="rId3"/>
              </a:rPr>
              <a:t> report </a:t>
            </a:r>
            <a:r>
              <a:rPr lang="en-US" sz="2400" dirty="0"/>
              <a:t>concluded: </a:t>
            </a:r>
          </a:p>
          <a:p>
            <a:pPr marL="0" indent="0">
              <a:lnSpc>
                <a:spcPct val="110000"/>
              </a:lnSpc>
              <a:buNone/>
            </a:pPr>
            <a:endParaRPr lang="en-US" dirty="0">
              <a:solidFill>
                <a:schemeClr val="tx1"/>
              </a:solidFill>
            </a:endParaRPr>
          </a:p>
          <a:p>
            <a:pPr marL="0" indent="0">
              <a:lnSpc>
                <a:spcPct val="110000"/>
              </a:lnSpc>
              <a:buNone/>
            </a:pPr>
            <a:endParaRPr lang="en-US" sz="2400" dirty="0">
              <a:solidFill>
                <a:schemeClr val="tx1"/>
              </a:solidFill>
            </a:endParaRPr>
          </a:p>
          <a:p>
            <a:pPr marL="0" indent="0">
              <a:lnSpc>
                <a:spcPct val="110000"/>
              </a:lnSpc>
              <a:buNone/>
            </a:pPr>
            <a:endParaRPr lang="en-US" dirty="0">
              <a:solidFill>
                <a:schemeClr val="tx1"/>
              </a:solidFill>
            </a:endParaRPr>
          </a:p>
          <a:p>
            <a:pPr marL="0" indent="0">
              <a:lnSpc>
                <a:spcPct val="110000"/>
              </a:lnSpc>
              <a:buNone/>
            </a:pPr>
            <a:endParaRPr lang="en-US" sz="2400" dirty="0">
              <a:solidFill>
                <a:schemeClr val="tx1"/>
              </a:solidFill>
            </a:endParaRPr>
          </a:p>
          <a:p>
            <a:pPr marL="0" indent="0">
              <a:lnSpc>
                <a:spcPct val="110000"/>
              </a:lnSpc>
              <a:buNone/>
            </a:pPr>
            <a:endParaRPr lang="en-US" dirty="0">
              <a:solidFill>
                <a:schemeClr val="tx1"/>
              </a:solidFill>
            </a:endParaRPr>
          </a:p>
          <a:p>
            <a:pPr marL="0" indent="0">
              <a:lnSpc>
                <a:spcPct val="110000"/>
              </a:lnSpc>
              <a:buNone/>
            </a:pPr>
            <a:r>
              <a:rPr lang="en-US" dirty="0">
                <a:solidFill>
                  <a:schemeClr val="tx1"/>
                </a:solidFill>
              </a:rPr>
              <a:t>How do these percentages compare to your class?</a:t>
            </a:r>
            <a:endParaRPr lang="en-US" sz="2400" dirty="0">
              <a:solidFill>
                <a:schemeClr val="tx1"/>
              </a:solidFill>
            </a:endParaRP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1033733"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ln>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a:normAutofit/>
          </a:bodyPr>
          <a:lstStyle/>
          <a:p>
            <a:pPr marL="0" indent="0">
              <a:lnSpc>
                <a:spcPct val="110000"/>
              </a:lnSpc>
              <a:buSzPts val="2000"/>
              <a:buNone/>
            </a:pPr>
            <a:r>
              <a:rPr lang="en-US" sz="2200" dirty="0"/>
              <a:t>69.1% of the world</a:t>
            </a:r>
            <a:br>
              <a:rPr lang="en-US" sz="2200" dirty="0"/>
            </a:br>
            <a:r>
              <a:rPr lang="en-US" sz="2200" dirty="0"/>
              <a:t>(5.56 billion) have a mobile phone.</a:t>
            </a:r>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6840000" cy="365125"/>
          </a:xfrm>
        </p:spPr>
        <p:txBody>
          <a:bodyPr/>
          <a:lstStyle/>
          <a:p>
            <a:r>
              <a:rPr lang="en-GB" dirty="0"/>
              <a:t>Lesson 1: The ethical and moral challenges of digital expansion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2" name="Content Placeholder 6">
            <a:extLst>
              <a:ext uri="{FF2B5EF4-FFF2-40B4-BE49-F238E27FC236}">
                <a16:creationId xmlns:a16="http://schemas.microsoft.com/office/drawing/2014/main" id="{6AC3E5D5-2F77-874C-C90F-0BACA1C9E9A6}"/>
              </a:ext>
            </a:extLst>
          </p:cNvPr>
          <p:cNvSpPr txBox="1">
            <a:spLocks/>
          </p:cNvSpPr>
          <p:nvPr/>
        </p:nvSpPr>
        <p:spPr>
          <a:xfrm>
            <a:off x="4521000"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200" dirty="0"/>
              <a:t>64.5% of the world (5.19 billion) has access to the internet.</a:t>
            </a:r>
          </a:p>
        </p:txBody>
      </p:sp>
      <p:sp>
        <p:nvSpPr>
          <p:cNvPr id="10" name="Content Placeholder 6">
            <a:extLst>
              <a:ext uri="{FF2B5EF4-FFF2-40B4-BE49-F238E27FC236}">
                <a16:creationId xmlns:a16="http://schemas.microsoft.com/office/drawing/2014/main" id="{805C02E2-A2BD-40F4-52CC-587E9A1179BC}"/>
              </a:ext>
            </a:extLst>
          </p:cNvPr>
          <p:cNvSpPr txBox="1">
            <a:spLocks/>
          </p:cNvSpPr>
          <p:nvPr/>
        </p:nvSpPr>
        <p:spPr>
          <a:xfrm>
            <a:off x="8008267" y="2741636"/>
            <a:ext cx="3157200" cy="1692000"/>
          </a:xfrm>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876062" y="-199598"/>
                  <a:pt x="2274846" y="73986"/>
                  <a:pt x="3157200" y="0"/>
                </a:cubicBezTo>
                <a:cubicBezTo>
                  <a:pt x="3115678" y="282014"/>
                  <a:pt x="2883673" y="1440166"/>
                  <a:pt x="3157200" y="1692000"/>
                </a:cubicBezTo>
                <a:cubicBezTo>
                  <a:pt x="2620756" y="1688335"/>
                  <a:pt x="1115004" y="1525564"/>
                  <a:pt x="0" y="1692000"/>
                </a:cubicBezTo>
                <a:cubicBezTo>
                  <a:pt x="131375" y="887962"/>
                  <a:pt x="89377" y="679719"/>
                  <a:pt x="0" y="0"/>
                </a:cubicBezTo>
                <a:close/>
              </a:path>
              <a:path w="3157200" h="1692000" stroke="0" extrusionOk="0">
                <a:moveTo>
                  <a:pt x="0" y="0"/>
                </a:moveTo>
                <a:cubicBezTo>
                  <a:pt x="551706" y="89013"/>
                  <a:pt x="2640735" y="-34440"/>
                  <a:pt x="3157200" y="0"/>
                </a:cubicBezTo>
                <a:cubicBezTo>
                  <a:pt x="3174434" y="687795"/>
                  <a:pt x="3070636" y="1229194"/>
                  <a:pt x="3157200" y="1692000"/>
                </a:cubicBezTo>
                <a:cubicBezTo>
                  <a:pt x="2083227" y="1984093"/>
                  <a:pt x="1441510" y="1562011"/>
                  <a:pt x="0" y="1692000"/>
                </a:cubicBezTo>
                <a:cubicBezTo>
                  <a:pt x="-94549" y="1560552"/>
                  <a:pt x="-46594" y="914136"/>
                  <a:pt x="0" y="0"/>
                </a:cubicBezTo>
                <a:close/>
              </a:path>
              <a:path w="3157200" h="1692000" fill="none" stroke="0" extrusionOk="0">
                <a:moveTo>
                  <a:pt x="0" y="0"/>
                </a:moveTo>
                <a:cubicBezTo>
                  <a:pt x="777123" y="254075"/>
                  <a:pt x="1787993" y="-2321"/>
                  <a:pt x="3157200" y="0"/>
                </a:cubicBezTo>
                <a:cubicBezTo>
                  <a:pt x="3121421" y="256473"/>
                  <a:pt x="2969003" y="1406530"/>
                  <a:pt x="3157200" y="1692000"/>
                </a:cubicBezTo>
                <a:cubicBezTo>
                  <a:pt x="2090332" y="1721614"/>
                  <a:pt x="1422003" y="1719174"/>
                  <a:pt x="0" y="1692000"/>
                </a:cubicBezTo>
                <a:cubicBezTo>
                  <a:pt x="173268" y="861447"/>
                  <a:pt x="59419" y="742291"/>
                  <a:pt x="0" y="0"/>
                </a:cubicBezTo>
                <a:close/>
              </a:path>
              <a:path w="3157200" h="1692000" fill="none" stroke="0" extrusionOk="0">
                <a:moveTo>
                  <a:pt x="0" y="0"/>
                </a:moveTo>
                <a:cubicBezTo>
                  <a:pt x="690580" y="18295"/>
                  <a:pt x="2016470" y="8842"/>
                  <a:pt x="3157200" y="0"/>
                </a:cubicBezTo>
                <a:cubicBezTo>
                  <a:pt x="3121753" y="228687"/>
                  <a:pt x="2942588" y="1448033"/>
                  <a:pt x="3157200" y="1692000"/>
                </a:cubicBezTo>
                <a:cubicBezTo>
                  <a:pt x="2355738" y="1670327"/>
                  <a:pt x="1185078" y="1607609"/>
                  <a:pt x="0" y="1692000"/>
                </a:cubicBezTo>
                <a:cubicBezTo>
                  <a:pt x="159835" y="875542"/>
                  <a:pt x="56582" y="702321"/>
                  <a:pt x="0" y="0"/>
                </a:cubicBezTo>
                <a:close/>
              </a:path>
            </a:pathLst>
          </a:custGeom>
          <a:solidFill>
            <a:srgbClr val="FFF5C4"/>
          </a:solidFill>
          <a:ln w="19050" cap="sq">
            <a:solidFill>
              <a:srgbClr val="534C29"/>
            </a:solidFill>
            <a:extLst>
              <a:ext uri="{C807C97D-BFC1-408E-A445-0C87EB9F89A2}">
                <ask:lineSketchStyleProps xmlns:ask="http://schemas.microsoft.com/office/drawing/2018/sketchyshapes" sd="981765707">
                  <a:custGeom>
                    <a:avLst/>
                    <a:gdLst>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 name="connsiteX0" fmla="*/ 0 w 3157200"/>
                      <a:gd name="connsiteY0" fmla="*/ 0 h 1692000"/>
                      <a:gd name="connsiteX1" fmla="*/ 3157200 w 3157200"/>
                      <a:gd name="connsiteY1" fmla="*/ 0 h 1692000"/>
                      <a:gd name="connsiteX2" fmla="*/ 3157200 w 3157200"/>
                      <a:gd name="connsiteY2" fmla="*/ 1692000 h 1692000"/>
                      <a:gd name="connsiteX3" fmla="*/ 0 w 3157200"/>
                      <a:gd name="connsiteY3" fmla="*/ 1692000 h 1692000"/>
                      <a:gd name="connsiteX4" fmla="*/ 0 w 3157200"/>
                      <a:gd name="connsiteY4" fmla="*/ 0 h 16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00" h="1692000" fill="none" extrusionOk="0">
                        <a:moveTo>
                          <a:pt x="0" y="0"/>
                        </a:moveTo>
                        <a:cubicBezTo>
                          <a:pt x="742322" y="-72484"/>
                          <a:pt x="2155090" y="66084"/>
                          <a:pt x="3157200" y="0"/>
                        </a:cubicBezTo>
                        <a:cubicBezTo>
                          <a:pt x="3087443" y="233752"/>
                          <a:pt x="2946170" y="1441509"/>
                          <a:pt x="3157200" y="1692000"/>
                        </a:cubicBezTo>
                        <a:cubicBezTo>
                          <a:pt x="2398354" y="1656084"/>
                          <a:pt x="1215627" y="1571485"/>
                          <a:pt x="0" y="1692000"/>
                        </a:cubicBezTo>
                        <a:cubicBezTo>
                          <a:pt x="148573" y="882830"/>
                          <a:pt x="75987" y="697870"/>
                          <a:pt x="0" y="0"/>
                        </a:cubicBezTo>
                        <a:close/>
                      </a:path>
                      <a:path w="3157200" h="1692000" stroke="0" extrusionOk="0">
                        <a:moveTo>
                          <a:pt x="0" y="0"/>
                        </a:moveTo>
                        <a:cubicBezTo>
                          <a:pt x="559614" y="52851"/>
                          <a:pt x="2633302" y="-48298"/>
                          <a:pt x="3157200" y="0"/>
                        </a:cubicBezTo>
                        <a:cubicBezTo>
                          <a:pt x="3212872" y="677602"/>
                          <a:pt x="3086263" y="1279764"/>
                          <a:pt x="3157200" y="1692000"/>
                        </a:cubicBezTo>
                        <a:cubicBezTo>
                          <a:pt x="2066030" y="1835926"/>
                          <a:pt x="1336593" y="1587880"/>
                          <a:pt x="0" y="1692000"/>
                        </a:cubicBezTo>
                        <a:cubicBezTo>
                          <a:pt x="-55254" y="1471098"/>
                          <a:pt x="-62219" y="838233"/>
                          <a:pt x="0" y="0"/>
                        </a:cubicBezTo>
                        <a:close/>
                      </a:path>
                      <a:path w="3157200" h="1692000" fill="none" stroke="0" extrusionOk="0">
                        <a:moveTo>
                          <a:pt x="0" y="0"/>
                        </a:moveTo>
                        <a:cubicBezTo>
                          <a:pt x="597101" y="132094"/>
                          <a:pt x="1793914" y="-19525"/>
                          <a:pt x="3157200" y="0"/>
                        </a:cubicBezTo>
                        <a:cubicBezTo>
                          <a:pt x="3093066" y="226196"/>
                          <a:pt x="2998240" y="1449824"/>
                          <a:pt x="3157200" y="1692000"/>
                        </a:cubicBezTo>
                        <a:cubicBezTo>
                          <a:pt x="2184339" y="1669830"/>
                          <a:pt x="1275989" y="1740389"/>
                          <a:pt x="0" y="1692000"/>
                        </a:cubicBezTo>
                        <a:cubicBezTo>
                          <a:pt x="171601" y="868982"/>
                          <a:pt x="56587" y="705149"/>
                          <a:pt x="0" y="0"/>
                        </a:cubicBezTo>
                        <a:close/>
                      </a:path>
                    </a:pathLst>
                  </a:custGeom>
                  <ask:type>
                    <ask:lineSketchCurved/>
                  </ask:type>
                </ask:lineSketchStyleProps>
              </a:ext>
            </a:extLst>
          </a:ln>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534C29"/>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SzPts val="2000"/>
              <a:buNone/>
            </a:pPr>
            <a:r>
              <a:rPr lang="en-US" sz="2200" dirty="0"/>
              <a:t>60.6% of the world </a:t>
            </a:r>
            <a:br>
              <a:rPr lang="en-US" sz="2200" dirty="0"/>
            </a:br>
            <a:r>
              <a:rPr lang="en-US" sz="2200" dirty="0"/>
              <a:t>(4.88 billion) has a social media content.</a:t>
            </a:r>
          </a:p>
        </p:txBody>
      </p:sp>
    </p:spTree>
    <p:extLst>
      <p:ext uri="{BB962C8B-B14F-4D97-AF65-F5344CB8AC3E}">
        <p14:creationId xmlns:p14="http://schemas.microsoft.com/office/powerpoint/2010/main" val="422846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Benefits of evolving technology</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wrap="square">
            <a:normAutofit/>
          </a:bodyPr>
          <a:lstStyle/>
          <a:p>
            <a:r>
              <a:rPr lang="en-GB" sz="2200" dirty="0"/>
              <a:t>Users and customers have access to a world-wide organisations for</a:t>
            </a:r>
            <a:br>
              <a:rPr lang="en-GB" sz="2200" dirty="0"/>
            </a:br>
            <a:r>
              <a:rPr lang="en-GB" sz="2200" dirty="0"/>
              <a:t>products and services at any time.</a:t>
            </a:r>
          </a:p>
          <a:p>
            <a:r>
              <a:rPr lang="en-GB" sz="2200" dirty="0"/>
              <a:t>Increased access to technology means we can talk to friends and                          family more than ever in more locations.</a:t>
            </a:r>
          </a:p>
          <a:p>
            <a:r>
              <a:rPr lang="en-GB" sz="2200" dirty="0"/>
              <a:t>More affordable computers and consistent internet  access means </a:t>
            </a:r>
            <a:br>
              <a:rPr lang="en-GB" sz="2200" dirty="0"/>
            </a:br>
            <a:r>
              <a:rPr lang="en-GB" sz="2200" dirty="0"/>
              <a:t>that many of us can work from home. Remote working may provide flexible employment opportunities for those who are unable to travel, for example, medical reasons, caring responsibilities.</a:t>
            </a:r>
          </a:p>
          <a:p>
            <a:r>
              <a:rPr lang="en-GB" sz="2200" dirty="0"/>
              <a:t>We are more aware of different cultures, lifestyles and ways of working, and we can reach out to others across the world more quickly.</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10312"/>
            <a:ext cx="6840000" cy="365125"/>
          </a:xfrm>
        </p:spPr>
        <p:txBody>
          <a:bodyPr/>
          <a:lstStyle/>
          <a:p>
            <a:r>
              <a:rPr lang="en-GB" dirty="0"/>
              <a:t>Lesson 1: The ethical and moral challenges of digital expansion </a:t>
            </a:r>
          </a:p>
        </p:txBody>
      </p:sp>
      <p:sp>
        <p:nvSpPr>
          <p:cNvPr id="2" name="Oval 1">
            <a:extLst>
              <a:ext uri="{FF2B5EF4-FFF2-40B4-BE49-F238E27FC236}">
                <a16:creationId xmlns:a16="http://schemas.microsoft.com/office/drawing/2014/main" id="{417F0D06-6872-3142-BD7C-BEC832CD8535}"/>
              </a:ext>
            </a:extLst>
          </p:cNvPr>
          <p:cNvSpPr/>
          <p:nvPr/>
        </p:nvSpPr>
        <p:spPr>
          <a:xfrm>
            <a:off x="9725925" y="1409605"/>
            <a:ext cx="1904128" cy="1952781"/>
          </a:xfrm>
          <a:prstGeom prst="ellipse">
            <a:avLst/>
          </a:prstGeom>
          <a:solidFill>
            <a:schemeClr val="bg1"/>
          </a:solidFill>
          <a:ln w="38100">
            <a:solidFill>
              <a:srgbClr val="FFF5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omputer screen with a cursor&#10;&#10;Description automatically generated with medium confidence">
            <a:extLst>
              <a:ext uri="{FF2B5EF4-FFF2-40B4-BE49-F238E27FC236}">
                <a16:creationId xmlns:a16="http://schemas.microsoft.com/office/drawing/2014/main" id="{8DF06CC1-CB42-A964-0951-D6F7AA38E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73929" y="1911228"/>
            <a:ext cx="1408121" cy="949537"/>
          </a:xfrm>
          <a:prstGeom prst="rect">
            <a:avLst/>
          </a:prstGeom>
        </p:spPr>
      </p:pic>
    </p:spTree>
    <p:extLst>
      <p:ext uri="{BB962C8B-B14F-4D97-AF65-F5344CB8AC3E}">
        <p14:creationId xmlns:p14="http://schemas.microsoft.com/office/powerpoint/2010/main" val="338130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with his head in his hands&#10;&#10;Description automatically generated">
            <a:extLst>
              <a:ext uri="{FF2B5EF4-FFF2-40B4-BE49-F238E27FC236}">
                <a16:creationId xmlns:a16="http://schemas.microsoft.com/office/drawing/2014/main" id="{44C91E0A-7D77-7B5E-36CA-23321E413D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4772" y="1760386"/>
            <a:ext cx="3539529" cy="4174519"/>
          </a:xfrm>
          <a:prstGeom prst="rect">
            <a:avLst/>
          </a:prstGeom>
        </p:spPr>
      </p:pic>
      <p:sp>
        <p:nvSpPr>
          <p:cNvPr id="8" name="Content Placeholder 7">
            <a:extLst>
              <a:ext uri="{FF2B5EF4-FFF2-40B4-BE49-F238E27FC236}">
                <a16:creationId xmlns:a16="http://schemas.microsoft.com/office/drawing/2014/main" id="{07B69660-FA8F-B735-7244-CAF5984F2DE4}"/>
              </a:ext>
            </a:extLst>
          </p:cNvPr>
          <p:cNvSpPr>
            <a:spLocks noGrp="1"/>
          </p:cNvSpPr>
          <p:nvPr>
            <p:ph sz="half" idx="10"/>
          </p:nvPr>
        </p:nvSpPr>
        <p:spPr>
          <a:xfrm>
            <a:off x="839787" y="1500188"/>
            <a:ext cx="6965269" cy="4174519"/>
          </a:xfrm>
        </p:spPr>
        <p:txBody>
          <a:bodyPr>
            <a:noAutofit/>
          </a:bodyPr>
          <a:lstStyle/>
          <a:p>
            <a:pPr marL="0" indent="0">
              <a:buNone/>
            </a:pPr>
            <a:r>
              <a:rPr lang="en-US" sz="2400" dirty="0"/>
              <a:t>For example:</a:t>
            </a:r>
          </a:p>
          <a:p>
            <a:r>
              <a:rPr lang="en-US" sz="2400" dirty="0"/>
              <a:t>Remote working is not suitable for all: people working in service industries and healthcare, for example, still need to be in their place of work.</a:t>
            </a:r>
          </a:p>
          <a:p>
            <a:r>
              <a:rPr lang="en-US" dirty="0"/>
              <a:t>Remote working may mean never meeting our employers or colleagues in person and can lead to people being physically more isolated. </a:t>
            </a:r>
          </a:p>
          <a:p>
            <a:r>
              <a:rPr lang="en-US" dirty="0"/>
              <a:t>Increased social media use has changed the way we communicate with others. Instant messaging acronyms and emoticons often clash with traditional business formality.</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9788" y="457201"/>
            <a:ext cx="9650412" cy="881742"/>
          </a:xfrm>
        </p:spPr>
        <p:txBody>
          <a:bodyPr>
            <a:normAutofit/>
          </a:bodyPr>
          <a:lstStyle/>
          <a:p>
            <a:r>
              <a:rPr lang="en-GB" sz="4000" dirty="0"/>
              <a:t>Impacts of evolving</a:t>
            </a:r>
            <a:r>
              <a:rPr lang="en-GB" dirty="0"/>
              <a:t> </a:t>
            </a:r>
            <a:r>
              <a:rPr lang="en-GB" sz="4000" dirty="0"/>
              <a:t>technology</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type="body" sz="quarter" idx="11"/>
          </p:nvPr>
        </p:nvSpPr>
        <p:spPr>
          <a:xfrm>
            <a:off x="838200" y="6356349"/>
            <a:ext cx="6840000" cy="365125"/>
          </a:xfrm>
        </p:spPr>
        <p:txBody>
          <a:bodyPr>
            <a:normAutofit/>
          </a:bodyPr>
          <a:lstStyle/>
          <a:p>
            <a:r>
              <a:rPr lang="en-GB" dirty="0"/>
              <a:t>Lesson 1: The ethical and moral challenges of digital expansion </a:t>
            </a:r>
          </a:p>
        </p:txBody>
      </p:sp>
      <p:sp>
        <p:nvSpPr>
          <p:cNvPr id="13" name="Text Placeholder 12">
            <a:extLst>
              <a:ext uri="{FF2B5EF4-FFF2-40B4-BE49-F238E27FC236}">
                <a16:creationId xmlns:a16="http://schemas.microsoft.com/office/drawing/2014/main" id="{B696A1DD-A848-8906-A8FC-4A48AA94E155}"/>
              </a:ext>
            </a:extLst>
          </p:cNvPr>
          <p:cNvSpPr>
            <a:spLocks noGrp="1"/>
          </p:cNvSpPr>
          <p:nvPr>
            <p:ph type="body" sz="quarter" idx="14"/>
          </p:nvPr>
        </p:nvSpPr>
        <p:spPr/>
        <p:txBody>
          <a:bodyPr/>
          <a:lstStyle/>
          <a:p>
            <a:r>
              <a:rPr lang="en-GB" dirty="0"/>
              <a:t>Activity 2</a:t>
            </a:r>
          </a:p>
        </p:txBody>
      </p:sp>
    </p:spTree>
    <p:extLst>
      <p:ext uri="{BB962C8B-B14F-4D97-AF65-F5344CB8AC3E}">
        <p14:creationId xmlns:p14="http://schemas.microsoft.com/office/powerpoint/2010/main" val="4088237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405A1A-4BC8-415D-B087-3A4B9BDA1A3A}"/>
</file>

<file path=customXml/itemProps2.xml><?xml version="1.0" encoding="utf-8"?>
<ds:datastoreItem xmlns:ds="http://schemas.openxmlformats.org/officeDocument/2006/customXml" ds:itemID="{43F5C87B-7F2A-4954-9044-5A0CAAF22619}"/>
</file>

<file path=customXml/itemProps3.xml><?xml version="1.0" encoding="utf-8"?>
<ds:datastoreItem xmlns:ds="http://schemas.openxmlformats.org/officeDocument/2006/customXml" ds:itemID="{94F9F215-1241-4286-BC66-F439F6374BC8}"/>
</file>

<file path=docProps/app.xml><?xml version="1.0" encoding="utf-8"?>
<Properties xmlns="http://schemas.openxmlformats.org/officeDocument/2006/extended-properties" xmlns:vt="http://schemas.openxmlformats.org/officeDocument/2006/docPropsVTypes">
  <TotalTime>0</TotalTime>
  <Words>3887</Words>
  <Application>Microsoft Office PowerPoint</Application>
  <PresentationFormat>Widescreen</PresentationFormat>
  <Paragraphs>384</Paragraphs>
  <Slides>44</Slides>
  <Notes>21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Calibri</vt:lpstr>
      <vt:lpstr>Courier New</vt:lpstr>
      <vt:lpstr>Symbol</vt:lpstr>
      <vt:lpstr>Times New Roman</vt:lpstr>
      <vt:lpstr>Office Theme</vt:lpstr>
      <vt:lpstr>Digital</vt:lpstr>
      <vt:lpstr>In this lesson, we will:</vt:lpstr>
      <vt:lpstr>Interviews: Morals and ethics in the workplace</vt:lpstr>
      <vt:lpstr>Is this the workplace of today?</vt:lpstr>
      <vt:lpstr>Technology and our evolving society</vt:lpstr>
      <vt:lpstr>Technology and our evolving society</vt:lpstr>
      <vt:lpstr>Technology and our evolving society</vt:lpstr>
      <vt:lpstr>Benefits of evolving technology</vt:lpstr>
      <vt:lpstr>Impacts of evolving technology</vt:lpstr>
      <vt:lpstr>Inclusivity</vt:lpstr>
      <vt:lpstr>Diversity</vt:lpstr>
      <vt:lpstr>Recruitment practices</vt:lpstr>
      <vt:lpstr>Workplace culture</vt:lpstr>
      <vt:lpstr>Workplace culture – pulse surveys</vt:lpstr>
      <vt:lpstr>Working practices</vt:lpstr>
      <vt:lpstr>Acceptable use</vt:lpstr>
      <vt:lpstr>Monitoring employees</vt:lpstr>
      <vt:lpstr>Business case studies</vt:lpstr>
      <vt:lpstr>Worldwide issues</vt:lpstr>
      <vt:lpstr>Environmental issues</vt:lpstr>
      <vt:lpstr>Environmental issues</vt:lpstr>
      <vt:lpstr>Globalisation</vt:lpstr>
      <vt:lpstr>Autonomous operation</vt:lpstr>
      <vt:lpstr>Autonomous operation</vt:lpstr>
      <vt:lpstr>Interviews: Sustainability in the workplace</vt:lpstr>
      <vt:lpstr>Ethical access</vt:lpstr>
      <vt:lpstr>Open-source software</vt:lpstr>
      <vt:lpstr>Creative Commons licences</vt:lpstr>
      <vt:lpstr>Collection and use of data</vt:lpstr>
      <vt:lpstr>Collection and use of data</vt:lpstr>
      <vt:lpstr>Unequal access to technology and services</vt:lpstr>
      <vt:lpstr>Data access and privacy</vt:lpstr>
      <vt:lpstr>Retrieval questions</vt:lpstr>
      <vt:lpstr>Retrieval questions</vt:lpstr>
      <vt:lpstr>Retrieval questions</vt:lpstr>
      <vt:lpstr>Retrieval questions</vt:lpstr>
      <vt:lpstr>Retrieval questions</vt:lpstr>
      <vt:lpstr>Retrieval questions</vt:lpstr>
      <vt:lpstr>Retrieval questions</vt:lpstr>
      <vt:lpstr>Retrieval questions</vt:lpstr>
      <vt:lpstr>Retrieval questions</vt:lpstr>
      <vt:lpstr>Retrieval questions</vt:lpstr>
      <vt:lpstr>In this lesson, we have:</vt:lpstr>
      <vt:lpstr>Next lesson, we will 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2024-02-15T15:11:40Z</dcterms:created>
  <dcterms:modified xsi:type="dcterms:W3CDTF">2024-02-15T15:11:43Z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